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429" r:id="rId3"/>
    <p:sldId id="412" r:id="rId4"/>
    <p:sldId id="413" r:id="rId5"/>
    <p:sldId id="436" r:id="rId6"/>
    <p:sldId id="430" r:id="rId7"/>
    <p:sldId id="437" r:id="rId8"/>
    <p:sldId id="441" r:id="rId9"/>
    <p:sldId id="435" r:id="rId10"/>
    <p:sldId id="431" r:id="rId11"/>
    <p:sldId id="438" r:id="rId12"/>
    <p:sldId id="432" r:id="rId13"/>
    <p:sldId id="439" r:id="rId14"/>
    <p:sldId id="440" r:id="rId15"/>
    <p:sldId id="442" r:id="rId16"/>
    <p:sldId id="443" r:id="rId17"/>
    <p:sldId id="444" r:id="rId18"/>
    <p:sldId id="445"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4D82"/>
    <a:srgbClr val="90CE50"/>
    <a:srgbClr val="F3CD44"/>
    <a:srgbClr val="FFFFFF"/>
    <a:srgbClr val="00B9E0"/>
    <a:srgbClr val="4CCBEB"/>
    <a:srgbClr val="77CF88"/>
    <a:srgbClr val="FECCE5"/>
    <a:srgbClr val="00A8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3" autoAdjust="0"/>
    <p:restoredTop sz="94660"/>
  </p:normalViewPr>
  <p:slideViewPr>
    <p:cSldViewPr snapToGrid="0">
      <p:cViewPr varScale="1">
        <p:scale>
          <a:sx n="50" d="100"/>
          <a:sy n="50" d="100"/>
        </p:scale>
        <p:origin x="52"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Gross" userId="2c6b85f8-53a9-47c2-a29b-c14f93dfb2eb" providerId="ADAL" clId="{32D72539-E8E8-40E3-8D53-8430543AD20B}"/>
    <pc:docChg chg="delSld">
      <pc:chgData name="Nicola Gross" userId="2c6b85f8-53a9-47c2-a29b-c14f93dfb2eb" providerId="ADAL" clId="{32D72539-E8E8-40E3-8D53-8430543AD20B}" dt="2023-12-14T10:30:09.535" v="0" actId="2696"/>
      <pc:docMkLst>
        <pc:docMk/>
      </pc:docMkLst>
      <pc:sldChg chg="del">
        <pc:chgData name="Nicola Gross" userId="2c6b85f8-53a9-47c2-a29b-c14f93dfb2eb" providerId="ADAL" clId="{32D72539-E8E8-40E3-8D53-8430543AD20B}" dt="2023-12-14T10:30:09.535" v="0" actId="2696"/>
        <pc:sldMkLst>
          <pc:docMk/>
          <pc:sldMk cId="243624563" sldId="259"/>
        </pc:sldMkLst>
      </pc:sldChg>
      <pc:sldChg chg="del">
        <pc:chgData name="Nicola Gross" userId="2c6b85f8-53a9-47c2-a29b-c14f93dfb2eb" providerId="ADAL" clId="{32D72539-E8E8-40E3-8D53-8430543AD20B}" dt="2023-12-14T10:30:09.535" v="0" actId="2696"/>
        <pc:sldMkLst>
          <pc:docMk/>
          <pc:sldMk cId="2393242640" sldId="4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91C0F5-FE53-40A2-813F-FEB6DC4F00D5}" type="datetimeFigureOut">
              <a:rPr lang="de-CH" smtClean="0"/>
              <a:t>14.12.2023</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3C78-CEE9-496B-95BF-D411FDE58333}" type="slidenum">
              <a:rPr lang="de-CH" smtClean="0"/>
              <a:t>‹Nr.›</a:t>
            </a:fld>
            <a:endParaRPr lang="de-CH"/>
          </a:p>
        </p:txBody>
      </p:sp>
    </p:spTree>
    <p:extLst>
      <p:ext uri="{BB962C8B-B14F-4D97-AF65-F5344CB8AC3E}">
        <p14:creationId xmlns:p14="http://schemas.microsoft.com/office/powerpoint/2010/main" val="238958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CH" sz="1200" b="0" i="0" kern="1200" dirty="0">
                <a:solidFill>
                  <a:schemeClr val="tx1"/>
                </a:solidFill>
                <a:effectLst/>
                <a:latin typeface="+mn-lt"/>
                <a:ea typeface="+mn-ea"/>
                <a:cs typeface="+mn-cs"/>
              </a:rPr>
              <a:t>Sucht und</a:t>
            </a:r>
            <a:r>
              <a:rPr lang="de-CH" sz="1200" b="0" i="0" kern="1200" baseline="0" dirty="0">
                <a:solidFill>
                  <a:schemeClr val="tx1"/>
                </a:solidFill>
                <a:effectLst/>
                <a:latin typeface="+mn-lt"/>
                <a:ea typeface="+mn-ea"/>
                <a:cs typeface="+mn-cs"/>
              </a:rPr>
              <a:t> Abhängigkeit meinen landläufig meist dasselbe. Die Fachwelt unterscheidet zwischen den beiden aber und bezieht sich beim Begriff «Abhängigkeit» immer auf eine bestimmte Substanz (Alkohol, Tabak, Cannabis) wobei mit einer Sucht meist Verhaltensweisen gemeint sind und diese Süchte nicht stoffgebunden sein müssen.</a:t>
            </a:r>
          </a:p>
          <a:p>
            <a:pPr fontAlgn="base"/>
            <a:endParaRPr lang="de-CH" sz="1200" b="0" i="0" kern="1200" baseline="0" dirty="0">
              <a:solidFill>
                <a:schemeClr val="tx1"/>
              </a:solidFill>
              <a:effectLst/>
              <a:latin typeface="+mn-lt"/>
              <a:ea typeface="+mn-ea"/>
              <a:cs typeface="+mn-cs"/>
            </a:endParaRPr>
          </a:p>
          <a:p>
            <a:pPr fontAlgn="base"/>
            <a:r>
              <a:rPr lang="de-CH" sz="1200" b="0" i="0" kern="1200" baseline="0" dirty="0">
                <a:solidFill>
                  <a:schemeClr val="tx1"/>
                </a:solidFill>
                <a:effectLst/>
                <a:latin typeface="+mn-lt"/>
                <a:ea typeface="+mn-ea"/>
                <a:cs typeface="+mn-cs"/>
              </a:rPr>
              <a:t>Ausserdem kann mit dem Begriff «Sucht» auch eine menschliche Eigenschaft wie Streitsucht oder Eifersucht gemeint sein.  </a:t>
            </a:r>
            <a:endParaRPr lang="de-CH" sz="1200" b="0" i="0" kern="1200" dirty="0">
              <a:solidFill>
                <a:schemeClr val="tx1"/>
              </a:solidFill>
              <a:effectLst/>
              <a:latin typeface="+mn-lt"/>
              <a:ea typeface="+mn-ea"/>
              <a:cs typeface="+mn-cs"/>
            </a:endParaRPr>
          </a:p>
          <a:p>
            <a:pPr fontAlgn="base"/>
            <a:endParaRPr lang="de-CH" sz="1200" b="0" i="0" kern="1200" dirty="0">
              <a:solidFill>
                <a:schemeClr val="tx1"/>
              </a:solidFill>
              <a:effectLst/>
              <a:latin typeface="+mn-lt"/>
              <a:ea typeface="+mn-ea"/>
              <a:cs typeface="+mn-cs"/>
            </a:endParaRPr>
          </a:p>
          <a:p>
            <a:pPr fontAlgn="base"/>
            <a:r>
              <a:rPr lang="de-CH" sz="1200" b="0" i="0" kern="1200" dirty="0">
                <a:solidFill>
                  <a:schemeClr val="tx1"/>
                </a:solidFill>
                <a:effectLst/>
                <a:latin typeface="+mn-lt"/>
                <a:ea typeface="+mn-ea"/>
                <a:cs typeface="+mn-cs"/>
              </a:rPr>
              <a:t>Sie werden als Badesalz, Duft- oder Kräutermischung angeboten. Man kann sie ganz einfach im Internet bestellen, da sie nicht verboten sind: Die Rede ist von "Legal </a:t>
            </a:r>
            <a:r>
              <a:rPr lang="de-CH" sz="1200" b="0" i="0" kern="1200" dirty="0" err="1">
                <a:solidFill>
                  <a:schemeClr val="tx1"/>
                </a:solidFill>
                <a:effectLst/>
                <a:latin typeface="+mn-lt"/>
                <a:ea typeface="+mn-ea"/>
                <a:cs typeface="+mn-cs"/>
              </a:rPr>
              <a:t>Highs</a:t>
            </a:r>
            <a:r>
              <a:rPr lang="de-CH" sz="1200" b="0" i="0" kern="1200" dirty="0">
                <a:solidFill>
                  <a:schemeClr val="tx1"/>
                </a:solidFill>
                <a:effectLst/>
                <a:latin typeface="+mn-lt"/>
                <a:ea typeface="+mn-ea"/>
                <a:cs typeface="+mn-cs"/>
              </a:rPr>
              <a:t>".</a:t>
            </a:r>
          </a:p>
          <a:p>
            <a:pPr fontAlgn="base"/>
            <a:r>
              <a:rPr lang="de-CH" sz="1200" b="0" i="0" kern="1200" dirty="0">
                <a:solidFill>
                  <a:schemeClr val="tx1"/>
                </a:solidFill>
                <a:effectLst/>
                <a:latin typeface="+mn-lt"/>
                <a:ea typeface="+mn-ea"/>
                <a:cs typeface="+mn-cs"/>
              </a:rPr>
              <a:t>Diese legalen Substanzen klingen harmlos, sind aber hochgefährliche Drogen, wie ein aktueller Fall aus Aachen zeigt. Dort sind offenbar drei Menschen nach der Einnahme von Pillen gestorben.</a:t>
            </a:r>
          </a:p>
          <a:p>
            <a:endParaRPr lang="de-DE" dirty="0"/>
          </a:p>
        </p:txBody>
      </p:sp>
      <p:sp>
        <p:nvSpPr>
          <p:cNvPr id="4" name="Foliennummernplatzhalter 3"/>
          <p:cNvSpPr>
            <a:spLocks noGrp="1"/>
          </p:cNvSpPr>
          <p:nvPr>
            <p:ph type="sldNum" sz="quarter" idx="5"/>
          </p:nvPr>
        </p:nvSpPr>
        <p:spPr/>
        <p:txBody>
          <a:bodyPr/>
          <a:lstStyle/>
          <a:p>
            <a:pPr rtl="0"/>
            <a:fld id="{4B725628-3A68-42F4-BA86-981817953149}" type="slidenum">
              <a:rPr lang="de-DE" noProof="0" smtClean="0"/>
              <a:t>2</a:t>
            </a:fld>
            <a:endParaRPr lang="de-DE" noProof="0" dirty="0"/>
          </a:p>
        </p:txBody>
      </p:sp>
    </p:spTree>
    <p:extLst>
      <p:ext uri="{BB962C8B-B14F-4D97-AF65-F5344CB8AC3E}">
        <p14:creationId xmlns:p14="http://schemas.microsoft.com/office/powerpoint/2010/main" val="297579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Es gibt darüber hinaus noch weitere Gemeinsamkeiten zwischen stoffgebundenen Süchten und stoffungebundenen Süchten:</a:t>
            </a:r>
          </a:p>
          <a:p>
            <a:r>
              <a:rPr lang="de-CH" sz="1200" kern="1200" dirty="0" err="1">
                <a:solidFill>
                  <a:schemeClr val="tx1"/>
                </a:solidFill>
                <a:effectLst/>
                <a:latin typeface="+mn-lt"/>
                <a:ea typeface="+mn-ea"/>
                <a:cs typeface="+mn-cs"/>
              </a:rPr>
              <a:t>Parallellen</a:t>
            </a:r>
            <a:r>
              <a:rPr lang="de-CH" sz="1200" kern="1200" dirty="0">
                <a:solidFill>
                  <a:schemeClr val="tx1"/>
                </a:solidFill>
                <a:effectLst/>
                <a:latin typeface="+mn-lt"/>
                <a:ea typeface="+mn-ea"/>
                <a:cs typeface="+mn-cs"/>
              </a:rPr>
              <a:t> sind z.B.</a:t>
            </a:r>
          </a:p>
          <a:p>
            <a:endParaRPr lang="de-CH"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CH" sz="1200" kern="1200" dirty="0">
                <a:solidFill>
                  <a:schemeClr val="tx1"/>
                </a:solidFill>
                <a:effectLst/>
                <a:latin typeface="+mn-lt"/>
                <a:ea typeface="+mn-ea"/>
                <a:cs typeface="+mn-cs"/>
              </a:rPr>
              <a:t>die Verdrängung und Bagatellisierung der Sucht bzw. der schädlichen Auswirkungen.</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Die Betroffenen haben entsprechend wenig Veränderungsmotivation bzw. Verändern erst dann etwas, wenn der Druck zu gross wird. Auch sind Rückfälle für einen gelingenden Therapieerfolg normal.</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Was den meisten Verhaltenssüchten ebenfalls gemein ist und sicher bei onlinebasierten Süchten vorkommt, sind sogenannte Komorbiditäten bzw. Begleiterkrankungen.</a:t>
            </a:r>
          </a:p>
          <a:p>
            <a:pPr marL="628650" lvl="1" indent="-171450">
              <a:buFont typeface="Arial" panose="020B0604020202020204" pitchFamily="34" charset="0"/>
              <a:buChar char="•"/>
            </a:pPr>
            <a:r>
              <a:rPr lang="de-CH" sz="1200" kern="1200" dirty="0">
                <a:solidFill>
                  <a:schemeClr val="tx1"/>
                </a:solidFill>
                <a:effectLst/>
                <a:latin typeface="+mn-lt"/>
                <a:ea typeface="+mn-ea"/>
                <a:cs typeface="+mn-cs"/>
              </a:rPr>
              <a:t>Depression oder depressive Symptomatik</a:t>
            </a:r>
          </a:p>
          <a:p>
            <a:pPr marL="628650" lvl="1" indent="-171450">
              <a:buFont typeface="Arial" panose="020B0604020202020204" pitchFamily="34" charset="0"/>
              <a:buChar char="•"/>
            </a:pPr>
            <a:r>
              <a:rPr lang="de-CH" sz="1200" kern="1200" dirty="0">
                <a:solidFill>
                  <a:schemeClr val="tx1"/>
                </a:solidFill>
                <a:effectLst/>
                <a:latin typeface="+mn-lt"/>
                <a:ea typeface="+mn-ea"/>
                <a:cs typeface="+mn-cs"/>
              </a:rPr>
              <a:t>Angststörungen</a:t>
            </a:r>
          </a:p>
          <a:p>
            <a:pPr marL="628650" lvl="1" indent="-171450">
              <a:buFont typeface="Arial" panose="020B0604020202020204" pitchFamily="34" charset="0"/>
              <a:buChar char="•"/>
            </a:pPr>
            <a:r>
              <a:rPr lang="de-CH" sz="1200" kern="1200" dirty="0">
                <a:solidFill>
                  <a:schemeClr val="tx1"/>
                </a:solidFill>
                <a:effectLst/>
                <a:latin typeface="+mn-lt"/>
                <a:ea typeface="+mn-ea"/>
                <a:cs typeface="+mn-cs"/>
              </a:rPr>
              <a:t>Soziale Phobien</a:t>
            </a:r>
          </a:p>
          <a:p>
            <a:pPr marL="628650" lvl="1" indent="-171450">
              <a:buFont typeface="Arial" panose="020B0604020202020204" pitchFamily="34" charset="0"/>
              <a:buChar char="•"/>
            </a:pPr>
            <a:r>
              <a:rPr lang="de-CH" sz="1200" kern="1200" dirty="0">
                <a:solidFill>
                  <a:schemeClr val="tx1"/>
                </a:solidFill>
                <a:effectLst/>
                <a:latin typeface="+mn-lt"/>
                <a:ea typeface="+mn-ea"/>
                <a:cs typeface="+mn-cs"/>
              </a:rPr>
              <a:t>ADHS</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sind Begleiterkrankungen, die wissenschaftlich gesehen am besten gesichert sind. Es ist allerdings wichtig zu verstehen, dass lediglich eine Korrelation nicht aber eine Kausalität festgestellt werden konnte.</a:t>
            </a:r>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Einige Verhaltenssüchte wie z.B. die </a:t>
            </a:r>
            <a:r>
              <a:rPr lang="de-CH" sz="1200" kern="1200" dirty="0" err="1">
                <a:solidFill>
                  <a:schemeClr val="tx1"/>
                </a:solidFill>
                <a:effectLst/>
                <a:latin typeface="+mn-lt"/>
                <a:ea typeface="+mn-ea"/>
                <a:cs typeface="+mn-cs"/>
              </a:rPr>
              <a:t>Gambling</a:t>
            </a:r>
            <a:r>
              <a:rPr lang="de-CH" sz="1200" kern="1200" dirty="0">
                <a:solidFill>
                  <a:schemeClr val="tx1"/>
                </a:solidFill>
                <a:effectLst/>
                <a:latin typeface="+mn-lt"/>
                <a:ea typeface="+mn-ea"/>
                <a:cs typeface="+mn-cs"/>
              </a:rPr>
              <a:t> Disorder erscheinen oft auch mit einem erhöhten Tabak oder Alkoholkonsum.</a:t>
            </a:r>
          </a:p>
          <a:p>
            <a:endParaRPr lang="de-CH" dirty="0"/>
          </a:p>
        </p:txBody>
      </p:sp>
      <p:sp>
        <p:nvSpPr>
          <p:cNvPr id="4" name="Foliennummernplatzhalter 3"/>
          <p:cNvSpPr>
            <a:spLocks noGrp="1"/>
          </p:cNvSpPr>
          <p:nvPr>
            <p:ph type="sldNum" sz="quarter" idx="10"/>
          </p:nvPr>
        </p:nvSpPr>
        <p:spPr/>
        <p:txBody>
          <a:bodyPr/>
          <a:lstStyle/>
          <a:p>
            <a:pPr rtl="0"/>
            <a:fld id="{4B725628-3A68-42F4-BA86-981817953149}" type="slidenum">
              <a:rPr lang="de-DE" noProof="0" smtClean="0"/>
              <a:t>3</a:t>
            </a:fld>
            <a:endParaRPr lang="de-DE" noProof="0" dirty="0"/>
          </a:p>
        </p:txBody>
      </p:sp>
    </p:spTree>
    <p:extLst>
      <p:ext uri="{BB962C8B-B14F-4D97-AF65-F5344CB8AC3E}">
        <p14:creationId xmlns:p14="http://schemas.microsoft.com/office/powerpoint/2010/main" val="172399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Worin sich Verhaltenssüchte von stoffgebundenen Süchten unterscheiden und was gerade onlinebasierte Süchte so heimtückisch macht, ist z.B.</a:t>
            </a:r>
          </a:p>
          <a:p>
            <a:endParaRPr lang="de-CH"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CH" sz="1200" kern="1200" dirty="0">
                <a:solidFill>
                  <a:schemeClr val="tx1"/>
                </a:solidFill>
                <a:effectLst/>
                <a:latin typeface="+mn-lt"/>
                <a:ea typeface="+mn-ea"/>
                <a:cs typeface="+mn-cs"/>
              </a:rPr>
              <a:t>die Verfügbarkeit bzw. Legalität und Unauffälligkeit. Die Verfügbarkeit ist ein grosses Problem. Wir können heute kaum unseren Aufgaben in Schule, Arbeit und auch in weiten Teilen des täglichen Lebens nachkommen, ohne online zu gehen. Hätte sie ihre Ferien genauso einfach und unkompliziert buchen können, wenn sie nicht hätten online sein können. Woher hätten sie gewusst, welche </a:t>
            </a:r>
            <a:r>
              <a:rPr lang="de-CH" sz="1200" kern="1200" dirty="0" err="1">
                <a:solidFill>
                  <a:schemeClr val="tx1"/>
                </a:solidFill>
                <a:effectLst/>
                <a:latin typeface="+mn-lt"/>
                <a:ea typeface="+mn-ea"/>
                <a:cs typeface="+mn-cs"/>
              </a:rPr>
              <a:t>Coronaregeln</a:t>
            </a:r>
            <a:r>
              <a:rPr lang="de-CH" sz="1200" kern="1200" dirty="0">
                <a:solidFill>
                  <a:schemeClr val="tx1"/>
                </a:solidFill>
                <a:effectLst/>
                <a:latin typeface="+mn-lt"/>
                <a:ea typeface="+mn-ea"/>
                <a:cs typeface="+mn-cs"/>
              </a:rPr>
              <a:t> in ihrem Zielland gelten?</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Wir sprechen von</a:t>
            </a:r>
            <a:r>
              <a:rPr lang="de-CH" sz="1200" kern="1200" baseline="0" dirty="0">
                <a:solidFill>
                  <a:schemeClr val="tx1"/>
                </a:solidFill>
                <a:effectLst/>
                <a:latin typeface="+mn-lt"/>
                <a:ea typeface="+mn-ea"/>
                <a:cs typeface="+mn-cs"/>
              </a:rPr>
              <a:t> </a:t>
            </a:r>
            <a:r>
              <a:rPr lang="de-CH" sz="1200" kern="1200" baseline="0" dirty="0" err="1">
                <a:solidFill>
                  <a:schemeClr val="tx1"/>
                </a:solidFill>
                <a:effectLst/>
                <a:latin typeface="+mn-lt"/>
                <a:ea typeface="+mn-ea"/>
                <a:cs typeface="+mn-cs"/>
              </a:rPr>
              <a:t>Verhaltens</a:t>
            </a:r>
            <a:r>
              <a:rPr lang="de-CH" sz="1200" kern="1200" dirty="0" err="1">
                <a:solidFill>
                  <a:schemeClr val="tx1"/>
                </a:solidFill>
                <a:effectLst/>
                <a:latin typeface="+mn-lt"/>
                <a:ea typeface="+mn-ea"/>
                <a:cs typeface="+mn-cs"/>
              </a:rPr>
              <a:t>SÜCHTEN</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und nicht von Abhängigkeiten weil </a:t>
            </a:r>
            <a:r>
              <a:rPr lang="de-CH" sz="1200" kern="1200" dirty="0" err="1">
                <a:solidFill>
                  <a:schemeClr val="tx1"/>
                </a:solidFill>
                <a:effectLst/>
                <a:latin typeface="+mn-lt"/>
                <a:ea typeface="+mn-ea"/>
                <a:cs typeface="+mn-cs"/>
              </a:rPr>
              <a:t>einee</a:t>
            </a:r>
            <a:r>
              <a:rPr lang="de-CH" sz="1200" kern="1200" dirty="0">
                <a:solidFill>
                  <a:schemeClr val="tx1"/>
                </a:solidFill>
                <a:effectLst/>
                <a:latin typeface="+mn-lt"/>
                <a:ea typeface="+mn-ea"/>
                <a:cs typeface="+mn-cs"/>
              </a:rPr>
              <a:t> Abhängigkeit immer auf einen Stoff bezogen</a:t>
            </a:r>
            <a:r>
              <a:rPr lang="de-CH" sz="1200" kern="1200" baseline="0" dirty="0">
                <a:solidFill>
                  <a:schemeClr val="tx1"/>
                </a:solidFill>
                <a:effectLst/>
                <a:latin typeface="+mn-lt"/>
                <a:ea typeface="+mn-ea"/>
                <a:cs typeface="+mn-cs"/>
              </a:rPr>
              <a:t> ist</a:t>
            </a:r>
            <a:r>
              <a:rPr lang="de-CH" sz="1200" kern="1200" dirty="0">
                <a:solidFill>
                  <a:schemeClr val="tx1"/>
                </a:solidFill>
                <a:effectLst/>
                <a:latin typeface="+mn-lt"/>
                <a:ea typeface="+mn-ea"/>
                <a:cs typeface="+mn-cs"/>
              </a:rPr>
              <a:t> und diese in so gut wie allen Fällen auch eine Körperliche Schädigung bewirken. Bei Verhaltenssüchten ist dies nicht so.</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Da z.B. das Onlinesein so alltäglich geworden ist, fehlt es vielen Anwenderinnen und Anwendern an entsprechendem Wissen über allfällige Suchtrisiken bzw. den Mechanismen dahinter.</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Und wie bzgl. der Verfügbarkeit schon besprochen, ist es sehr schwierig abstinent zu sein.</a:t>
            </a:r>
          </a:p>
          <a:p>
            <a:endParaRPr lang="de-CH" dirty="0"/>
          </a:p>
        </p:txBody>
      </p:sp>
      <p:sp>
        <p:nvSpPr>
          <p:cNvPr id="4" name="Foliennummernplatzhalter 3"/>
          <p:cNvSpPr>
            <a:spLocks noGrp="1"/>
          </p:cNvSpPr>
          <p:nvPr>
            <p:ph type="sldNum" sz="quarter" idx="10"/>
          </p:nvPr>
        </p:nvSpPr>
        <p:spPr/>
        <p:txBody>
          <a:bodyPr/>
          <a:lstStyle/>
          <a:p>
            <a:pPr rtl="0"/>
            <a:fld id="{4B725628-3A68-42F4-BA86-981817953149}" type="slidenum">
              <a:rPr lang="de-DE" noProof="0" smtClean="0"/>
              <a:t>4</a:t>
            </a:fld>
            <a:endParaRPr lang="de-DE" noProof="0" dirty="0"/>
          </a:p>
        </p:txBody>
      </p:sp>
    </p:spTree>
    <p:extLst>
      <p:ext uri="{BB962C8B-B14F-4D97-AF65-F5344CB8AC3E}">
        <p14:creationId xmlns:p14="http://schemas.microsoft.com/office/powerpoint/2010/main" val="172683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Worin sich Verhaltenssüchte von stoffgebundenen Süchten unterscheiden und was gerade onlinebasierte Süchte so heimtückisch macht, ist z.B.</a:t>
            </a:r>
          </a:p>
          <a:p>
            <a:endParaRPr lang="de-CH" sz="1200" kern="1200" dirty="0">
              <a:solidFill>
                <a:schemeClr val="tx1"/>
              </a:solidFill>
              <a:effectLst/>
              <a:latin typeface="+mn-lt"/>
              <a:ea typeface="+mn-ea"/>
              <a:cs typeface="+mn-cs"/>
            </a:endParaRPr>
          </a:p>
          <a:p>
            <a:pPr marL="171450" indent="-171450">
              <a:buFont typeface="Arial" panose="020B0604020202020204" pitchFamily="34" charset="0"/>
              <a:buChar char="•"/>
            </a:pPr>
            <a:r>
              <a:rPr lang="de-CH" sz="1200" kern="1200" dirty="0">
                <a:solidFill>
                  <a:schemeClr val="tx1"/>
                </a:solidFill>
                <a:effectLst/>
                <a:latin typeface="+mn-lt"/>
                <a:ea typeface="+mn-ea"/>
                <a:cs typeface="+mn-cs"/>
              </a:rPr>
              <a:t>die Verfügbarkeit bzw. Legalität und Unauffälligkeit. Die Verfügbarkeit ist ein grosses Problem. Wir können heute kaum unseren Aufgaben in Schule, Arbeit und auch in weiten Teilen des täglichen Lebens nachkommen, ohne online zu gehen. Hätte sie ihre Ferien genauso einfach und unkompliziert buchen können, wenn sie nicht hätten online sein können. Woher hätten sie gewusst, welche </a:t>
            </a:r>
            <a:r>
              <a:rPr lang="de-CH" sz="1200" kern="1200" dirty="0" err="1">
                <a:solidFill>
                  <a:schemeClr val="tx1"/>
                </a:solidFill>
                <a:effectLst/>
                <a:latin typeface="+mn-lt"/>
                <a:ea typeface="+mn-ea"/>
                <a:cs typeface="+mn-cs"/>
              </a:rPr>
              <a:t>Coronaregeln</a:t>
            </a:r>
            <a:r>
              <a:rPr lang="de-CH" sz="1200" kern="1200" dirty="0">
                <a:solidFill>
                  <a:schemeClr val="tx1"/>
                </a:solidFill>
                <a:effectLst/>
                <a:latin typeface="+mn-lt"/>
                <a:ea typeface="+mn-ea"/>
                <a:cs typeface="+mn-cs"/>
              </a:rPr>
              <a:t> in ihrem Zielland gelten?</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Wir sprechen von</a:t>
            </a:r>
            <a:r>
              <a:rPr lang="de-CH" sz="1200" kern="1200" baseline="0" dirty="0">
                <a:solidFill>
                  <a:schemeClr val="tx1"/>
                </a:solidFill>
                <a:effectLst/>
                <a:latin typeface="+mn-lt"/>
                <a:ea typeface="+mn-ea"/>
                <a:cs typeface="+mn-cs"/>
              </a:rPr>
              <a:t> </a:t>
            </a:r>
            <a:r>
              <a:rPr lang="de-CH" sz="1200" kern="1200" baseline="0" dirty="0" err="1">
                <a:solidFill>
                  <a:schemeClr val="tx1"/>
                </a:solidFill>
                <a:effectLst/>
                <a:latin typeface="+mn-lt"/>
                <a:ea typeface="+mn-ea"/>
                <a:cs typeface="+mn-cs"/>
              </a:rPr>
              <a:t>Verhaltens</a:t>
            </a:r>
            <a:r>
              <a:rPr lang="de-CH" sz="1200" kern="1200" dirty="0" err="1">
                <a:solidFill>
                  <a:schemeClr val="tx1"/>
                </a:solidFill>
                <a:effectLst/>
                <a:latin typeface="+mn-lt"/>
                <a:ea typeface="+mn-ea"/>
                <a:cs typeface="+mn-cs"/>
              </a:rPr>
              <a:t>SÜCHTEN</a:t>
            </a:r>
            <a:r>
              <a:rPr lang="de-CH" sz="1200" kern="1200" baseline="0" dirty="0">
                <a:solidFill>
                  <a:schemeClr val="tx1"/>
                </a:solidFill>
                <a:effectLst/>
                <a:latin typeface="+mn-lt"/>
                <a:ea typeface="+mn-ea"/>
                <a:cs typeface="+mn-cs"/>
              </a:rPr>
              <a:t> </a:t>
            </a:r>
            <a:r>
              <a:rPr lang="de-CH" sz="1200" kern="1200" dirty="0">
                <a:solidFill>
                  <a:schemeClr val="tx1"/>
                </a:solidFill>
                <a:effectLst/>
                <a:latin typeface="+mn-lt"/>
                <a:ea typeface="+mn-ea"/>
                <a:cs typeface="+mn-cs"/>
              </a:rPr>
              <a:t>und nicht von Abhängigkeiten weil </a:t>
            </a:r>
            <a:r>
              <a:rPr lang="de-CH" sz="1200" kern="1200" dirty="0" err="1">
                <a:solidFill>
                  <a:schemeClr val="tx1"/>
                </a:solidFill>
                <a:effectLst/>
                <a:latin typeface="+mn-lt"/>
                <a:ea typeface="+mn-ea"/>
                <a:cs typeface="+mn-cs"/>
              </a:rPr>
              <a:t>einee</a:t>
            </a:r>
            <a:r>
              <a:rPr lang="de-CH" sz="1200" kern="1200" dirty="0">
                <a:solidFill>
                  <a:schemeClr val="tx1"/>
                </a:solidFill>
                <a:effectLst/>
                <a:latin typeface="+mn-lt"/>
                <a:ea typeface="+mn-ea"/>
                <a:cs typeface="+mn-cs"/>
              </a:rPr>
              <a:t> Abhängigkeit immer auf einen Stoff bezogen</a:t>
            </a:r>
            <a:r>
              <a:rPr lang="de-CH" sz="1200" kern="1200" baseline="0" dirty="0">
                <a:solidFill>
                  <a:schemeClr val="tx1"/>
                </a:solidFill>
                <a:effectLst/>
                <a:latin typeface="+mn-lt"/>
                <a:ea typeface="+mn-ea"/>
                <a:cs typeface="+mn-cs"/>
              </a:rPr>
              <a:t> ist</a:t>
            </a:r>
            <a:r>
              <a:rPr lang="de-CH" sz="1200" kern="1200" dirty="0">
                <a:solidFill>
                  <a:schemeClr val="tx1"/>
                </a:solidFill>
                <a:effectLst/>
                <a:latin typeface="+mn-lt"/>
                <a:ea typeface="+mn-ea"/>
                <a:cs typeface="+mn-cs"/>
              </a:rPr>
              <a:t> und diese in so gut wie allen Fällen auch eine Körperliche Schädigung bewirken. Bei Verhaltenssüchten ist dies nicht so.</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Da z.B. das Onlinesein so alltäglich geworden ist, fehlt es vielen Anwenderinnen und Anwendern an entsprechendem Wissen über allfällige Suchtrisiken bzw. den Mechanismen dahinter.</a:t>
            </a:r>
          </a:p>
          <a:p>
            <a:pPr marL="171450" indent="-171450">
              <a:buFont typeface="Arial" panose="020B0604020202020204" pitchFamily="34" charset="0"/>
              <a:buChar char="•"/>
            </a:pPr>
            <a:r>
              <a:rPr lang="de-CH" sz="1200" kern="1200" dirty="0">
                <a:solidFill>
                  <a:schemeClr val="tx1"/>
                </a:solidFill>
                <a:effectLst/>
                <a:latin typeface="+mn-lt"/>
                <a:ea typeface="+mn-ea"/>
                <a:cs typeface="+mn-cs"/>
              </a:rPr>
              <a:t>Und wie bzgl. der Verfügbarkeit schon besprochen, ist es sehr schwierig abstinent zu sein.</a:t>
            </a:r>
          </a:p>
          <a:p>
            <a:endParaRPr lang="de-CH" dirty="0"/>
          </a:p>
        </p:txBody>
      </p:sp>
      <p:sp>
        <p:nvSpPr>
          <p:cNvPr id="4" name="Foliennummernplatzhalter 3"/>
          <p:cNvSpPr>
            <a:spLocks noGrp="1"/>
          </p:cNvSpPr>
          <p:nvPr>
            <p:ph type="sldNum" sz="quarter" idx="10"/>
          </p:nvPr>
        </p:nvSpPr>
        <p:spPr/>
        <p:txBody>
          <a:bodyPr/>
          <a:lstStyle/>
          <a:p>
            <a:pPr rtl="0"/>
            <a:fld id="{4B725628-3A68-42F4-BA86-981817953149}" type="slidenum">
              <a:rPr lang="de-DE" noProof="0" smtClean="0"/>
              <a:t>5</a:t>
            </a:fld>
            <a:endParaRPr lang="de-DE" noProof="0" dirty="0"/>
          </a:p>
        </p:txBody>
      </p:sp>
    </p:spTree>
    <p:extLst>
      <p:ext uri="{BB962C8B-B14F-4D97-AF65-F5344CB8AC3E}">
        <p14:creationId xmlns:p14="http://schemas.microsoft.com/office/powerpoint/2010/main" val="1713882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56D46-0B26-6862-AC7A-ECEF4A610AF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BBC636A9-3A80-2B3B-99E2-C959D93F24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297652F0-6D8E-76A3-1B2D-536D2571730F}"/>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5" name="Fußzeilenplatzhalter 4">
            <a:extLst>
              <a:ext uri="{FF2B5EF4-FFF2-40B4-BE49-F238E27FC236}">
                <a16:creationId xmlns:a16="http://schemas.microsoft.com/office/drawing/2014/main" id="{F563D8FE-B494-1EC0-9921-2C1AC2C1277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8E99F35-EE00-7852-3094-A3721FB236BF}"/>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2225354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0CE06-EACD-EA02-8D2A-4CB1C040D8C3}"/>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B4617BEC-A754-CDB0-F50E-AA53F489C46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0E3D07A-5A48-6BC6-F8CD-EA6FF843D0DB}"/>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5" name="Fußzeilenplatzhalter 4">
            <a:extLst>
              <a:ext uri="{FF2B5EF4-FFF2-40B4-BE49-F238E27FC236}">
                <a16:creationId xmlns:a16="http://schemas.microsoft.com/office/drawing/2014/main" id="{C11A6A07-2069-7F54-C951-C67D3AF6289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16E78C8-7CF3-3268-029C-61B6FD260C46}"/>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405219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8E36340-2D59-7A6A-F8DA-8765928BEE59}"/>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DE11A5EF-A6BF-8595-B996-3ABFA16B73B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F47A43D-55D8-990D-DC0A-6C92E3C6C9AA}"/>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5" name="Fußzeilenplatzhalter 4">
            <a:extLst>
              <a:ext uri="{FF2B5EF4-FFF2-40B4-BE49-F238E27FC236}">
                <a16:creationId xmlns:a16="http://schemas.microsoft.com/office/drawing/2014/main" id="{105B559C-AE30-1511-98D3-3F7F64B0544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EDE8720-E18C-9386-FBC6-F6349C6621F9}"/>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44747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2A7A6-1FBA-7C2E-311F-4FEB93E9209B}"/>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F437ECDF-049F-1BE4-EE33-839C8B93726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BF85E59-00E4-7EAB-3D16-24CA8DA93E45}"/>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5" name="Fußzeilenplatzhalter 4">
            <a:extLst>
              <a:ext uri="{FF2B5EF4-FFF2-40B4-BE49-F238E27FC236}">
                <a16:creationId xmlns:a16="http://schemas.microsoft.com/office/drawing/2014/main" id="{16B660CF-3C65-87FD-2AD2-D60C8656437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69EFBE4B-3FC2-7DE6-C46F-0E497887F0D5}"/>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158027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3950AE-66D9-231A-7067-ED7DD3C0D7F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A433E38E-17C1-4D8A-3D3E-5305727455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4BD8CFC-444A-1CA4-EBE9-60C0CBE2918F}"/>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5" name="Fußzeilenplatzhalter 4">
            <a:extLst>
              <a:ext uri="{FF2B5EF4-FFF2-40B4-BE49-F238E27FC236}">
                <a16:creationId xmlns:a16="http://schemas.microsoft.com/office/drawing/2014/main" id="{67C43509-BCA2-28BC-0359-B967B69445B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1FF917-1445-213B-77CC-3808E1C89AE4}"/>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22731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C5B9F-40FE-E71C-C1FB-A718124A9685}"/>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16223F9-0853-1C87-60CB-409CEAFE136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98ADEA2F-463F-82DF-AF9B-359F15C1254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FAE9F686-DA7A-B591-ED21-F26F7A8C8FA3}"/>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6" name="Fußzeilenplatzhalter 5">
            <a:extLst>
              <a:ext uri="{FF2B5EF4-FFF2-40B4-BE49-F238E27FC236}">
                <a16:creationId xmlns:a16="http://schemas.microsoft.com/office/drawing/2014/main" id="{929C017B-DEC0-B61C-5657-621122E1163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D58AA39-860E-0F41-E992-55C14DAC2F4D}"/>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2334776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F0F71-93ED-6DC8-4359-BACFD0BA3AAC}"/>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A4FD1FF0-86CB-36D1-D8F3-1CBB00CAFE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BF29B9D7-C758-8E1E-33D2-B662DF8231F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C24F630-8A52-10CB-7B08-1BC1301869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FF1256F-0CB0-CBA9-DB05-91ACE435935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18368E99-E910-3F49-3AA0-524D216450A0}"/>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8" name="Fußzeilenplatzhalter 7">
            <a:extLst>
              <a:ext uri="{FF2B5EF4-FFF2-40B4-BE49-F238E27FC236}">
                <a16:creationId xmlns:a16="http://schemas.microsoft.com/office/drawing/2014/main" id="{453DEE9C-F065-607E-A4E1-55C689658005}"/>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0AF6F996-6A50-804E-29AF-9BF5191BA9D0}"/>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51614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966CD-8DDD-7050-7773-6B39B9FE2139}"/>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3861F471-18BD-9B8F-B97C-90509CC76826}"/>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4" name="Fußzeilenplatzhalter 3">
            <a:extLst>
              <a:ext uri="{FF2B5EF4-FFF2-40B4-BE49-F238E27FC236}">
                <a16:creationId xmlns:a16="http://schemas.microsoft.com/office/drawing/2014/main" id="{C2C1745E-6F4A-8CD1-7A7B-0DEDA1A4141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7B46B25-C165-1D42-CE98-0F6AB9AB7A72}"/>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414403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19EB883-70BD-7CA0-BAF8-DB2D06385518}"/>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3" name="Fußzeilenplatzhalter 2">
            <a:extLst>
              <a:ext uri="{FF2B5EF4-FFF2-40B4-BE49-F238E27FC236}">
                <a16:creationId xmlns:a16="http://schemas.microsoft.com/office/drawing/2014/main" id="{5F8D2642-A74C-434A-828C-016259F9DB59}"/>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B30DA5A-DF02-8919-207C-296E5857D6C9}"/>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37058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1D7788-0485-9E29-A325-BB5A40F2075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1DC70558-89D5-CE2D-52D6-472EE6865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E0F1063E-D4B6-D5CC-A264-17E42AB9D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5736131-A140-75E9-D482-E9A6D8C9E314}"/>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6" name="Fußzeilenplatzhalter 5">
            <a:extLst>
              <a:ext uri="{FF2B5EF4-FFF2-40B4-BE49-F238E27FC236}">
                <a16:creationId xmlns:a16="http://schemas.microsoft.com/office/drawing/2014/main" id="{F9622342-C9EB-1BD5-B226-CE7B3027A52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5ADCD6A-5A15-3FDD-23F5-67671FE14333}"/>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263195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0A9A5-CD19-21E0-71A0-140D723B1A8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0DEC751-99A0-D575-0DD0-2537DF3142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425E0267-D36C-4C8F-61DA-ACEC5BD34B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B1A22CF-F383-8D01-25B8-062FFEA5C5B4}"/>
              </a:ext>
            </a:extLst>
          </p:cNvPr>
          <p:cNvSpPr>
            <a:spLocks noGrp="1"/>
          </p:cNvSpPr>
          <p:nvPr>
            <p:ph type="dt" sz="half" idx="10"/>
          </p:nvPr>
        </p:nvSpPr>
        <p:spPr/>
        <p:txBody>
          <a:bodyPr/>
          <a:lstStyle/>
          <a:p>
            <a:fld id="{C76C5B63-E10D-4D47-AAC6-7B8EE988B6EF}" type="datetimeFigureOut">
              <a:rPr lang="de-CH" smtClean="0"/>
              <a:t>14.12.2023</a:t>
            </a:fld>
            <a:endParaRPr lang="de-CH"/>
          </a:p>
        </p:txBody>
      </p:sp>
      <p:sp>
        <p:nvSpPr>
          <p:cNvPr id="6" name="Fußzeilenplatzhalter 5">
            <a:extLst>
              <a:ext uri="{FF2B5EF4-FFF2-40B4-BE49-F238E27FC236}">
                <a16:creationId xmlns:a16="http://schemas.microsoft.com/office/drawing/2014/main" id="{3DCEAE1C-42C9-811F-15CA-4F22A6CE3DB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09D4D15-F7E2-7F1A-823D-B6346AB994AC}"/>
              </a:ext>
            </a:extLst>
          </p:cNvPr>
          <p:cNvSpPr>
            <a:spLocks noGrp="1"/>
          </p:cNvSpPr>
          <p:nvPr>
            <p:ph type="sldNum" sz="quarter" idx="12"/>
          </p:nvPr>
        </p:nvSpPr>
        <p:spPr/>
        <p:txBody>
          <a:bodyPr/>
          <a:lstStyle/>
          <a:p>
            <a:fld id="{14CD2FB1-9226-4060-8D92-11F335716FD5}" type="slidenum">
              <a:rPr lang="de-CH" smtClean="0"/>
              <a:t>‹Nr.›</a:t>
            </a:fld>
            <a:endParaRPr lang="de-CH"/>
          </a:p>
        </p:txBody>
      </p:sp>
    </p:spTree>
    <p:extLst>
      <p:ext uri="{BB962C8B-B14F-4D97-AF65-F5344CB8AC3E}">
        <p14:creationId xmlns:p14="http://schemas.microsoft.com/office/powerpoint/2010/main" val="2080276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42BAED9-C9F2-BF79-E1E0-43A628CD5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C8B52511-A856-3786-4478-481C000B5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23DD524-A447-0A1C-C335-89FBD3505B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C5B63-E10D-4D47-AAC6-7B8EE988B6EF}" type="datetimeFigureOut">
              <a:rPr lang="de-CH" smtClean="0"/>
              <a:t>14.12.2023</a:t>
            </a:fld>
            <a:endParaRPr lang="de-CH"/>
          </a:p>
        </p:txBody>
      </p:sp>
      <p:sp>
        <p:nvSpPr>
          <p:cNvPr id="5" name="Fußzeilenplatzhalter 4">
            <a:extLst>
              <a:ext uri="{FF2B5EF4-FFF2-40B4-BE49-F238E27FC236}">
                <a16:creationId xmlns:a16="http://schemas.microsoft.com/office/drawing/2014/main" id="{D9A4CCC2-5F91-EBF9-1360-1BA9B51CD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5695588C-D89C-CD05-4839-A7504B1394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CD2FB1-9226-4060-8D92-11F335716FD5}" type="slidenum">
              <a:rPr lang="de-CH" smtClean="0"/>
              <a:t>‹Nr.›</a:t>
            </a:fld>
            <a:endParaRPr lang="de-CH"/>
          </a:p>
        </p:txBody>
      </p:sp>
    </p:spTree>
    <p:extLst>
      <p:ext uri="{BB962C8B-B14F-4D97-AF65-F5344CB8AC3E}">
        <p14:creationId xmlns:p14="http://schemas.microsoft.com/office/powerpoint/2010/main" val="352289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uchtpraevention-zh.ch/uber-uns/kontakte-infos/" TargetMode="External"/><Relationship Id="rId2" Type="http://schemas.openxmlformats.org/officeDocument/2006/relationships/hyperlink" Target="https://suchtpraevention-zh.ch/safer-use-und-such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620A1A93-1BB8-4274-4427-7F25BDDD18A2}"/>
              </a:ext>
            </a:extLst>
          </p:cNvPr>
          <p:cNvGrpSpPr/>
          <p:nvPr/>
        </p:nvGrpSpPr>
        <p:grpSpPr>
          <a:xfrm>
            <a:off x="0" y="0"/>
            <a:ext cx="12192000" cy="7758000"/>
            <a:chOff x="0" y="0"/>
            <a:chExt cx="12192000" cy="7758000"/>
          </a:xfrm>
          <a:blipFill dpi="0" rotWithShape="1">
            <a:blip r:embed="rId2">
              <a:extLst>
                <a:ext uri="{28A0092B-C50C-407E-A947-70E740481C1C}">
                  <a14:useLocalDpi xmlns:a14="http://schemas.microsoft.com/office/drawing/2010/main" val="0"/>
                </a:ext>
              </a:extLst>
            </a:blip>
            <a:srcRect/>
            <a:stretch>
              <a:fillRect/>
            </a:stretch>
          </a:blipFill>
          <a:effectLst/>
        </p:grpSpPr>
        <p:sp>
          <p:nvSpPr>
            <p:cNvPr id="2" name="Sechseck 1">
              <a:extLst>
                <a:ext uri="{FF2B5EF4-FFF2-40B4-BE49-F238E27FC236}">
                  <a16:creationId xmlns:a16="http://schemas.microsoft.com/office/drawing/2014/main" id="{38089AB5-759E-7561-DF88-D36B9CB82A92}"/>
                </a:ext>
              </a:extLst>
            </p:cNvPr>
            <p:cNvSpPr/>
            <p:nvPr/>
          </p:nvSpPr>
          <p:spPr>
            <a:xfrm>
              <a:off x="4365958" y="1011196"/>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3" name="Sechseck 2">
              <a:extLst>
                <a:ext uri="{FF2B5EF4-FFF2-40B4-BE49-F238E27FC236}">
                  <a16:creationId xmlns:a16="http://schemas.microsoft.com/office/drawing/2014/main" id="{E2C793BD-FBE8-D402-1D41-7E5FBB298042}"/>
                </a:ext>
              </a:extLst>
            </p:cNvPr>
            <p:cNvSpPr/>
            <p:nvPr/>
          </p:nvSpPr>
          <p:spPr>
            <a:xfrm>
              <a:off x="6264780" y="16494"/>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4" name="Sechseck 3">
              <a:extLst>
                <a:ext uri="{FF2B5EF4-FFF2-40B4-BE49-F238E27FC236}">
                  <a16:creationId xmlns:a16="http://schemas.microsoft.com/office/drawing/2014/main" id="{9048E12D-042E-7DFD-0C0A-B33D81EDF146}"/>
                </a:ext>
              </a:extLst>
            </p:cNvPr>
            <p:cNvSpPr/>
            <p:nvPr/>
          </p:nvSpPr>
          <p:spPr>
            <a:xfrm>
              <a:off x="6264780" y="2005898"/>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5" name="Sechseck 4">
              <a:extLst>
                <a:ext uri="{FF2B5EF4-FFF2-40B4-BE49-F238E27FC236}">
                  <a16:creationId xmlns:a16="http://schemas.microsoft.com/office/drawing/2014/main" id="{0416E43B-3F28-408B-FE24-49DC84DDD573}"/>
                </a:ext>
              </a:extLst>
            </p:cNvPr>
            <p:cNvSpPr/>
            <p:nvPr/>
          </p:nvSpPr>
          <p:spPr>
            <a:xfrm>
              <a:off x="8133178" y="1011196"/>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6" name="Sechseck 5">
              <a:extLst>
                <a:ext uri="{FF2B5EF4-FFF2-40B4-BE49-F238E27FC236}">
                  <a16:creationId xmlns:a16="http://schemas.microsoft.com/office/drawing/2014/main" id="{68E83E5C-E9D0-10CB-69B1-E7C84CB85276}"/>
                </a:ext>
              </a:extLst>
            </p:cNvPr>
            <p:cNvSpPr/>
            <p:nvPr/>
          </p:nvSpPr>
          <p:spPr>
            <a:xfrm>
              <a:off x="10032000" y="16494"/>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7" name="Sechseck 6">
              <a:extLst>
                <a:ext uri="{FF2B5EF4-FFF2-40B4-BE49-F238E27FC236}">
                  <a16:creationId xmlns:a16="http://schemas.microsoft.com/office/drawing/2014/main" id="{8F8195CB-6F60-2742-FB85-F198169E3638}"/>
                </a:ext>
              </a:extLst>
            </p:cNvPr>
            <p:cNvSpPr/>
            <p:nvPr/>
          </p:nvSpPr>
          <p:spPr>
            <a:xfrm>
              <a:off x="10032000" y="2005898"/>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8" name="Sechseck 7">
              <a:extLst>
                <a:ext uri="{FF2B5EF4-FFF2-40B4-BE49-F238E27FC236}">
                  <a16:creationId xmlns:a16="http://schemas.microsoft.com/office/drawing/2014/main" id="{56D4ACE4-D5AF-743E-1F04-11A7F8C68854}"/>
                </a:ext>
              </a:extLst>
            </p:cNvPr>
            <p:cNvSpPr/>
            <p:nvPr/>
          </p:nvSpPr>
          <p:spPr>
            <a:xfrm>
              <a:off x="2527984" y="4063298"/>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9" name="Sechseck 8">
              <a:extLst>
                <a:ext uri="{FF2B5EF4-FFF2-40B4-BE49-F238E27FC236}">
                  <a16:creationId xmlns:a16="http://schemas.microsoft.com/office/drawing/2014/main" id="{31C23880-C0B4-F7FF-AEF9-2701D0F9591E}"/>
                </a:ext>
              </a:extLst>
            </p:cNvPr>
            <p:cNvSpPr/>
            <p:nvPr/>
          </p:nvSpPr>
          <p:spPr>
            <a:xfrm>
              <a:off x="4396382" y="3068596"/>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11" name="Sechseck 10">
              <a:extLst>
                <a:ext uri="{FF2B5EF4-FFF2-40B4-BE49-F238E27FC236}">
                  <a16:creationId xmlns:a16="http://schemas.microsoft.com/office/drawing/2014/main" id="{E5433604-0B54-85C8-99F7-6FCBCEB7E4D9}"/>
                </a:ext>
              </a:extLst>
            </p:cNvPr>
            <p:cNvSpPr/>
            <p:nvPr/>
          </p:nvSpPr>
          <p:spPr>
            <a:xfrm>
              <a:off x="4396382" y="5058000"/>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12" name="Sechseck 11">
              <a:extLst>
                <a:ext uri="{FF2B5EF4-FFF2-40B4-BE49-F238E27FC236}">
                  <a16:creationId xmlns:a16="http://schemas.microsoft.com/office/drawing/2014/main" id="{147FBB62-DC85-47C8-F204-1A59E25F1A31}"/>
                </a:ext>
              </a:extLst>
            </p:cNvPr>
            <p:cNvSpPr/>
            <p:nvPr/>
          </p:nvSpPr>
          <p:spPr>
            <a:xfrm>
              <a:off x="6264780" y="4063298"/>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13" name="Sechseck 12">
              <a:extLst>
                <a:ext uri="{FF2B5EF4-FFF2-40B4-BE49-F238E27FC236}">
                  <a16:creationId xmlns:a16="http://schemas.microsoft.com/office/drawing/2014/main" id="{DCCADDE6-37AD-D8B7-3C1A-53D5CFBF679C}"/>
                </a:ext>
              </a:extLst>
            </p:cNvPr>
            <p:cNvSpPr/>
            <p:nvPr/>
          </p:nvSpPr>
          <p:spPr>
            <a:xfrm>
              <a:off x="8163602" y="3068596"/>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15" name="Sechseck 14">
              <a:extLst>
                <a:ext uri="{FF2B5EF4-FFF2-40B4-BE49-F238E27FC236}">
                  <a16:creationId xmlns:a16="http://schemas.microsoft.com/office/drawing/2014/main" id="{FB526E72-B91F-5FCF-8D37-CC3BDD80E30B}"/>
                </a:ext>
              </a:extLst>
            </p:cNvPr>
            <p:cNvSpPr/>
            <p:nvPr/>
          </p:nvSpPr>
          <p:spPr>
            <a:xfrm>
              <a:off x="8163602" y="5058000"/>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18" name="Sechseck 17">
              <a:extLst>
                <a:ext uri="{FF2B5EF4-FFF2-40B4-BE49-F238E27FC236}">
                  <a16:creationId xmlns:a16="http://schemas.microsoft.com/office/drawing/2014/main" id="{9293DAA2-F661-6B34-F426-A9879BBB88C6}"/>
                </a:ext>
              </a:extLst>
            </p:cNvPr>
            <p:cNvSpPr/>
            <p:nvPr/>
          </p:nvSpPr>
          <p:spPr>
            <a:xfrm>
              <a:off x="0" y="0"/>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sp>
          <p:nvSpPr>
            <p:cNvPr id="27" name="Sechseck 26">
              <a:extLst>
                <a:ext uri="{FF2B5EF4-FFF2-40B4-BE49-F238E27FC236}">
                  <a16:creationId xmlns:a16="http://schemas.microsoft.com/office/drawing/2014/main" id="{35F200D6-BE3A-2D55-2DAD-FD9958CA3BB9}"/>
                </a:ext>
              </a:extLst>
            </p:cNvPr>
            <p:cNvSpPr/>
            <p:nvPr/>
          </p:nvSpPr>
          <p:spPr>
            <a:xfrm>
              <a:off x="10032000" y="5958000"/>
              <a:ext cx="2160000" cy="180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effectLst/>
              </a:endParaRPr>
            </a:p>
          </p:txBody>
        </p:sp>
      </p:grpSp>
      <p:sp>
        <p:nvSpPr>
          <p:cNvPr id="14" name="Textfeld 13">
            <a:extLst>
              <a:ext uri="{FF2B5EF4-FFF2-40B4-BE49-F238E27FC236}">
                <a16:creationId xmlns:a16="http://schemas.microsoft.com/office/drawing/2014/main" id="{965D52BD-AB4A-6D5D-DCDB-DD799F110838}"/>
              </a:ext>
            </a:extLst>
          </p:cNvPr>
          <p:cNvSpPr txBox="1"/>
          <p:nvPr/>
        </p:nvSpPr>
        <p:spPr>
          <a:xfrm>
            <a:off x="174172" y="2591215"/>
            <a:ext cx="4111690" cy="923330"/>
          </a:xfrm>
          <a:prstGeom prst="rect">
            <a:avLst/>
          </a:prstGeom>
          <a:noFill/>
          <a:ln>
            <a:noFill/>
          </a:ln>
          <a:effectLst/>
        </p:spPr>
        <p:txBody>
          <a:bodyPr wrap="square" rtlCol="0">
            <a:spAutoFit/>
          </a:bodyPr>
          <a:lstStyle/>
          <a:p>
            <a:r>
              <a:rPr lang="de-CH" sz="5400" dirty="0">
                <a:effectLst/>
                <a:latin typeface="Aharoni" panose="02010803020104030203" pitchFamily="2" charset="-79"/>
                <a:cs typeface="Aharoni" panose="02010803020104030203" pitchFamily="2" charset="-79"/>
              </a:rPr>
              <a:t>KAUFSUCHT</a:t>
            </a:r>
            <a:endParaRPr lang="de-CH" dirty="0">
              <a:effectLst/>
              <a:latin typeface="Aharoni" panose="02010803020104030203" pitchFamily="2" charset="-79"/>
              <a:cs typeface="Aharoni" panose="02010803020104030203" pitchFamily="2" charset="-79"/>
            </a:endParaRPr>
          </a:p>
        </p:txBody>
      </p:sp>
      <p:sp>
        <p:nvSpPr>
          <p:cNvPr id="16" name="Textfeld 15">
            <a:extLst>
              <a:ext uri="{FF2B5EF4-FFF2-40B4-BE49-F238E27FC236}">
                <a16:creationId xmlns:a16="http://schemas.microsoft.com/office/drawing/2014/main" id="{9A5B23AC-E6F3-1187-5C99-434847DADCEE}"/>
              </a:ext>
            </a:extLst>
          </p:cNvPr>
          <p:cNvSpPr txBox="1"/>
          <p:nvPr/>
        </p:nvSpPr>
        <p:spPr>
          <a:xfrm>
            <a:off x="174172" y="3429000"/>
            <a:ext cx="4111690" cy="738664"/>
          </a:xfrm>
          <a:prstGeom prst="rect">
            <a:avLst/>
          </a:prstGeom>
          <a:noFill/>
          <a:ln>
            <a:noFill/>
          </a:ln>
          <a:effectLst/>
        </p:spPr>
        <p:txBody>
          <a:bodyPr wrap="square" rtlCol="0">
            <a:spAutoFit/>
          </a:bodyPr>
          <a:lstStyle/>
          <a:p>
            <a:r>
              <a:rPr lang="de-CH" sz="1400" b="1" dirty="0">
                <a:effectLst/>
                <a:latin typeface="Aharoni" panose="02010803020104030203" pitchFamily="2" charset="-79"/>
                <a:cs typeface="Aharoni" panose="02010803020104030203" pitchFamily="2" charset="-79"/>
              </a:rPr>
              <a:t>WER BETROFFFEN IST</a:t>
            </a:r>
          </a:p>
          <a:p>
            <a:r>
              <a:rPr lang="de-CH" sz="1400" b="1" dirty="0">
                <a:effectLst/>
                <a:latin typeface="Aharoni" panose="02010803020104030203" pitchFamily="2" charset="-79"/>
                <a:cs typeface="Aharoni" panose="02010803020104030203" pitchFamily="2" charset="-79"/>
              </a:rPr>
              <a:t>WIE SIE FUNKTIONIERT</a:t>
            </a:r>
          </a:p>
          <a:p>
            <a:r>
              <a:rPr lang="de-CH" sz="1400" b="1" dirty="0">
                <a:effectLst/>
                <a:latin typeface="Aharoni" panose="02010803020104030203" pitchFamily="2" charset="-79"/>
                <a:cs typeface="Aharoni" panose="02010803020104030203" pitchFamily="2" charset="-79"/>
              </a:rPr>
              <a:t>WAS MAN TUN KANN</a:t>
            </a:r>
          </a:p>
        </p:txBody>
      </p:sp>
      <p:sp>
        <p:nvSpPr>
          <p:cNvPr id="17" name="Textfeld 16">
            <a:extLst>
              <a:ext uri="{FF2B5EF4-FFF2-40B4-BE49-F238E27FC236}">
                <a16:creationId xmlns:a16="http://schemas.microsoft.com/office/drawing/2014/main" id="{89D5FCCE-D92A-BC53-B416-8F9A2DD4AD64}"/>
              </a:ext>
            </a:extLst>
          </p:cNvPr>
          <p:cNvSpPr txBox="1"/>
          <p:nvPr/>
        </p:nvSpPr>
        <p:spPr>
          <a:xfrm>
            <a:off x="174172" y="2247317"/>
            <a:ext cx="4111690" cy="338554"/>
          </a:xfrm>
          <a:prstGeom prst="rect">
            <a:avLst/>
          </a:prstGeom>
          <a:noFill/>
          <a:ln>
            <a:noFill/>
          </a:ln>
          <a:effectLst/>
        </p:spPr>
        <p:txBody>
          <a:bodyPr wrap="square" rtlCol="0">
            <a:spAutoFit/>
          </a:bodyPr>
          <a:lstStyle/>
          <a:p>
            <a:r>
              <a:rPr lang="de-CH" sz="1600" dirty="0" err="1">
                <a:effectLst/>
                <a:latin typeface="Aharoni" panose="02010803020104030203" pitchFamily="2" charset="-79"/>
                <a:cs typeface="Aharoni" panose="02010803020104030203" pitchFamily="2" charset="-79"/>
              </a:rPr>
              <a:t>JugendarbeitZHmorge</a:t>
            </a:r>
            <a:r>
              <a:rPr lang="de-CH" sz="1600" dirty="0">
                <a:effectLst/>
                <a:latin typeface="Aharoni" panose="02010803020104030203" pitchFamily="2" charset="-79"/>
                <a:cs typeface="Aharoni" panose="02010803020104030203" pitchFamily="2" charset="-79"/>
              </a:rPr>
              <a:t> 14. Dezember 2023</a:t>
            </a:r>
          </a:p>
        </p:txBody>
      </p:sp>
      <p:pic>
        <p:nvPicPr>
          <p:cNvPr id="19" name="Picture 2">
            <a:extLst>
              <a:ext uri="{FF2B5EF4-FFF2-40B4-BE49-F238E27FC236}">
                <a16:creationId xmlns:a16="http://schemas.microsoft.com/office/drawing/2014/main" id="{62E1C451-A09E-1CF8-D50B-9CF30C730022}"/>
              </a:ext>
            </a:extLst>
          </p:cNvPr>
          <p:cNvPicPr>
            <a:picLocks noChangeAspect="1" noChangeArrowheads="1"/>
          </p:cNvPicPr>
          <p:nvPr/>
        </p:nvPicPr>
        <p:blipFill>
          <a:blip r:embed="rId3" cstate="print"/>
          <a:srcRect/>
          <a:stretch>
            <a:fillRect/>
          </a:stretch>
        </p:blipFill>
        <p:spPr bwMode="auto">
          <a:xfrm>
            <a:off x="251052" y="6263631"/>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421369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7C993-DFBA-4DE7-837D-98DD5F6C3677}"/>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Betroffen</a:t>
            </a:r>
            <a:endParaRPr lang="de-CH" dirty="0">
              <a:latin typeface="Aharoni" panose="02010803020104030203" pitchFamily="2" charset="-79"/>
              <a:cs typeface="Aharoni" panose="02010803020104030203" pitchFamily="2" charset="-79"/>
            </a:endParaRPr>
          </a:p>
        </p:txBody>
      </p:sp>
      <p:pic>
        <p:nvPicPr>
          <p:cNvPr id="4" name="Picture 2">
            <a:extLst>
              <a:ext uri="{FF2B5EF4-FFF2-40B4-BE49-F238E27FC236}">
                <a16:creationId xmlns:a16="http://schemas.microsoft.com/office/drawing/2014/main" id="{F390E30F-2DD1-44E3-19B0-5CF203EB66C1}"/>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
        <p:nvSpPr>
          <p:cNvPr id="7" name="Inhaltsplatzhalter 2">
            <a:extLst>
              <a:ext uri="{FF2B5EF4-FFF2-40B4-BE49-F238E27FC236}">
                <a16:creationId xmlns:a16="http://schemas.microsoft.com/office/drawing/2014/main" id="{379E9B86-6F0A-84D0-1CE5-1DCC83C1B91A}"/>
              </a:ext>
            </a:extLst>
          </p:cNvPr>
          <p:cNvSpPr txBox="1">
            <a:spLocks/>
          </p:cNvSpPr>
          <p:nvPr/>
        </p:nvSpPr>
        <p:spPr>
          <a:xfrm>
            <a:off x="739140" y="4047810"/>
            <a:ext cx="10290048" cy="21098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16075" indent="0">
              <a:buFont typeface="Arial" panose="020B0604020202020204" pitchFamily="34" charset="0"/>
              <a:buNone/>
            </a:pPr>
            <a:r>
              <a:rPr lang="de-DE" sz="3200" dirty="0">
                <a:latin typeface="Aharoni" panose="02010803020104030203" pitchFamily="2" charset="-79"/>
                <a:cs typeface="Aharoni" panose="02010803020104030203" pitchFamily="2" charset="-79"/>
              </a:rPr>
              <a:t>Männer zeigen im Onlinebereich sogar ein stärker ausgeprägtes Kaufsuchtverhalten als Frauen. </a:t>
            </a:r>
            <a:endParaRPr lang="de-DE" sz="3200" dirty="0">
              <a:solidFill>
                <a:srgbClr val="FF0066"/>
              </a:solidFill>
              <a:latin typeface="Aharoni" panose="02010803020104030203" pitchFamily="2" charset="-79"/>
              <a:cs typeface="Aharoni" panose="02010803020104030203" pitchFamily="2" charset="-79"/>
            </a:endParaRPr>
          </a:p>
        </p:txBody>
      </p:sp>
      <p:sp>
        <p:nvSpPr>
          <p:cNvPr id="8" name="Inhaltsplatzhalter 2">
            <a:extLst>
              <a:ext uri="{FF2B5EF4-FFF2-40B4-BE49-F238E27FC236}">
                <a16:creationId xmlns:a16="http://schemas.microsoft.com/office/drawing/2014/main" id="{55F25F06-883A-4D6D-5A8F-003EB7472E9B}"/>
              </a:ext>
            </a:extLst>
          </p:cNvPr>
          <p:cNvSpPr txBox="1">
            <a:spLocks/>
          </p:cNvSpPr>
          <p:nvPr/>
        </p:nvSpPr>
        <p:spPr>
          <a:xfrm>
            <a:off x="739140" y="1940050"/>
            <a:ext cx="10290048" cy="18245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endParaRPr lang="de-DE" sz="3200" dirty="0"/>
          </a:p>
          <a:p>
            <a:pPr marL="1616075" indent="0">
              <a:buFont typeface="Tw Cen MT" panose="020B0602020104020603" pitchFamily="34" charset="0"/>
              <a:buNone/>
            </a:pPr>
            <a:r>
              <a:rPr lang="de-DE" sz="3200" dirty="0">
                <a:latin typeface="Aharoni" panose="02010803020104030203" pitchFamily="2" charset="-79"/>
                <a:cs typeface="Aharoni" panose="02010803020104030203" pitchFamily="2" charset="-79"/>
              </a:rPr>
              <a:t>Männer haben aufgeholt und stehen im realen Shoppen mit den Frauen gleichauf. </a:t>
            </a:r>
          </a:p>
        </p:txBody>
      </p:sp>
      <p:pic>
        <p:nvPicPr>
          <p:cNvPr id="9" name="Grafik 8" descr="Programmierer Silhouette">
            <a:extLst>
              <a:ext uri="{FF2B5EF4-FFF2-40B4-BE49-F238E27FC236}">
                <a16:creationId xmlns:a16="http://schemas.microsoft.com/office/drawing/2014/main" id="{59F5FCAE-579D-6C1C-0D8F-03CA5013BB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128" y="4047810"/>
            <a:ext cx="914400" cy="914400"/>
          </a:xfrm>
          <a:prstGeom prst="rect">
            <a:avLst/>
          </a:prstGeom>
        </p:spPr>
      </p:pic>
      <p:pic>
        <p:nvPicPr>
          <p:cNvPr id="10" name="Grafik 9" descr="Einkaufstasche Silhouette">
            <a:extLst>
              <a:ext uri="{FF2B5EF4-FFF2-40B4-BE49-F238E27FC236}">
                <a16:creationId xmlns:a16="http://schemas.microsoft.com/office/drawing/2014/main" id="{7D95E0A0-41F6-B665-9375-4DDA9C4892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4128" y="2514600"/>
            <a:ext cx="914400" cy="914400"/>
          </a:xfrm>
          <a:prstGeom prst="rect">
            <a:avLst/>
          </a:prstGeom>
        </p:spPr>
      </p:pic>
    </p:spTree>
    <p:extLst>
      <p:ext uri="{BB962C8B-B14F-4D97-AF65-F5344CB8AC3E}">
        <p14:creationId xmlns:p14="http://schemas.microsoft.com/office/powerpoint/2010/main" val="42430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7C993-DFBA-4DE7-837D-98DD5F6C3677}"/>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Betroffen</a:t>
            </a:r>
            <a:endParaRPr lang="de-CH" dirty="0">
              <a:latin typeface="Aharoni" panose="02010803020104030203" pitchFamily="2" charset="-79"/>
              <a:cs typeface="Aharoni" panose="02010803020104030203" pitchFamily="2" charset="-79"/>
            </a:endParaRPr>
          </a:p>
        </p:txBody>
      </p:sp>
      <p:sp>
        <p:nvSpPr>
          <p:cNvPr id="3" name="Inhaltsplatzhalter 2">
            <a:extLst>
              <a:ext uri="{FF2B5EF4-FFF2-40B4-BE49-F238E27FC236}">
                <a16:creationId xmlns:a16="http://schemas.microsoft.com/office/drawing/2014/main" id="{CE10D82F-A160-A0AE-5938-7C95C0EC432A}"/>
              </a:ext>
            </a:extLst>
          </p:cNvPr>
          <p:cNvSpPr>
            <a:spLocks noGrp="1"/>
          </p:cNvSpPr>
          <p:nvPr>
            <p:ph idx="1"/>
          </p:nvPr>
        </p:nvSpPr>
        <p:spPr/>
        <p:txBody>
          <a:bodyPr>
            <a:normAutofit/>
          </a:bodyPr>
          <a:lstStyle/>
          <a:p>
            <a:pPr>
              <a:lnSpc>
                <a:spcPct val="150000"/>
              </a:lnSpc>
            </a:pPr>
            <a:r>
              <a:rPr lang="de-DE" sz="2000" dirty="0">
                <a:latin typeface="Aharoni" panose="02010803020104030203" pitchFamily="2" charset="-79"/>
                <a:cs typeface="Aharoni" panose="02010803020104030203" pitchFamily="2" charset="-79"/>
              </a:rPr>
              <a:t>Je jünger, desto eher betroffen</a:t>
            </a:r>
          </a:p>
          <a:p>
            <a:pPr>
              <a:lnSpc>
                <a:spcPct val="150000"/>
              </a:lnSpc>
            </a:pPr>
            <a:r>
              <a:rPr lang="de-DE" sz="2000" dirty="0">
                <a:latin typeface="Aharoni" panose="02010803020104030203" pitchFamily="2" charset="-79"/>
                <a:cs typeface="Aharoni" panose="02010803020104030203" pitchFamily="2" charset="-79"/>
              </a:rPr>
              <a:t>Höhere Einkommenskategorie = stärkeres Kaufsuchtverhalten</a:t>
            </a:r>
          </a:p>
          <a:p>
            <a:pPr>
              <a:lnSpc>
                <a:spcPct val="150000"/>
              </a:lnSpc>
            </a:pPr>
            <a:r>
              <a:rPr lang="de-DE" sz="2000" dirty="0">
                <a:latin typeface="Aharoni" panose="02010803020104030203" pitchFamily="2" charset="-79"/>
                <a:cs typeface="Aharoni" panose="02010803020104030203" pitchFamily="2" charset="-79"/>
              </a:rPr>
              <a:t>Andere demographische Merkmale zeigen KEINE signifikanten Zusammenhänge</a:t>
            </a:r>
          </a:p>
          <a:p>
            <a:pPr>
              <a:lnSpc>
                <a:spcPct val="150000"/>
              </a:lnSpc>
            </a:pPr>
            <a:r>
              <a:rPr lang="de-DE" sz="2000" dirty="0">
                <a:latin typeface="Aharoni" panose="02010803020104030203" pitchFamily="2" charset="-79"/>
                <a:cs typeface="Aharoni" panose="02010803020104030203" pitchFamily="2" charset="-79"/>
              </a:rPr>
              <a:t>Wer online Neuwaren pathologisch kauft, kauft real nicht zwingend pathologisch</a:t>
            </a:r>
          </a:p>
          <a:p>
            <a:pPr>
              <a:lnSpc>
                <a:spcPct val="150000"/>
              </a:lnSpc>
            </a:pPr>
            <a:r>
              <a:rPr lang="de-DE" sz="2000" dirty="0">
                <a:latin typeface="Aharoni" panose="02010803020104030203" pitchFamily="2" charset="-79"/>
                <a:cs typeface="Aharoni" panose="02010803020104030203" pitchFamily="2" charset="-79"/>
              </a:rPr>
              <a:t>Wer online Gebrauchtwaren kauft, kauft auch real oft pathologisch</a:t>
            </a:r>
          </a:p>
        </p:txBody>
      </p:sp>
      <p:pic>
        <p:nvPicPr>
          <p:cNvPr id="4" name="Picture 2">
            <a:extLst>
              <a:ext uri="{FF2B5EF4-FFF2-40B4-BE49-F238E27FC236}">
                <a16:creationId xmlns:a16="http://schemas.microsoft.com/office/drawing/2014/main" id="{F390E30F-2DD1-44E3-19B0-5CF203EB66C1}"/>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119927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B15A4-223E-3B9B-A44D-57AC10356A3F}"/>
              </a:ext>
            </a:extLst>
          </p:cNvPr>
          <p:cNvSpPr>
            <a:spLocks noGrp="1"/>
          </p:cNvSpPr>
          <p:nvPr>
            <p:ph type="title"/>
          </p:nvPr>
        </p:nvSpPr>
        <p:spPr>
          <a:xfrm>
            <a:off x="7117591" y="6209871"/>
            <a:ext cx="3916680" cy="620068"/>
          </a:xfrm>
        </p:spPr>
        <p:txBody>
          <a:bodyPr>
            <a:normAutofit/>
          </a:bodyPr>
          <a:lstStyle/>
          <a:p>
            <a:r>
              <a:rPr lang="de-DE" sz="1200" dirty="0">
                <a:latin typeface="Aharoni" panose="02010803020104030203" pitchFamily="2" charset="-79"/>
                <a:cs typeface="Aharoni" panose="02010803020104030203" pitchFamily="2" charset="-79"/>
              </a:rPr>
              <a:t>Grafik </a:t>
            </a:r>
            <a:r>
              <a:rPr lang="de-DE" sz="1200" dirty="0" err="1">
                <a:latin typeface="Aharoni" panose="02010803020104030203" pitchFamily="2" charset="-79"/>
                <a:cs typeface="Aharoni" panose="02010803020104030203" pitchFamily="2" charset="-79"/>
              </a:rPr>
              <a:t>MonAM</a:t>
            </a:r>
            <a:r>
              <a:rPr lang="de-DE" sz="1200" dirty="0">
                <a:latin typeface="Aharoni" panose="02010803020104030203" pitchFamily="2" charset="-79"/>
                <a:cs typeface="Aharoni" panose="02010803020104030203" pitchFamily="2" charset="-79"/>
              </a:rPr>
              <a:t> / OBSAN (BAG)</a:t>
            </a:r>
            <a:endParaRPr lang="de-CH" sz="1200" dirty="0">
              <a:latin typeface="Aharoni" panose="02010803020104030203" pitchFamily="2" charset="-79"/>
              <a:cs typeface="Aharoni" panose="02010803020104030203" pitchFamily="2" charset="-79"/>
            </a:endParaRPr>
          </a:p>
        </p:txBody>
      </p:sp>
      <p:pic>
        <p:nvPicPr>
          <p:cNvPr id="5" name="Inhaltsplatzhalter 4" descr="Ein Bild, das Text, Screenshot, Schrift, Diagramm enthält.&#10;&#10;Automatisch generierte Beschreibung">
            <a:extLst>
              <a:ext uri="{FF2B5EF4-FFF2-40B4-BE49-F238E27FC236}">
                <a16:creationId xmlns:a16="http://schemas.microsoft.com/office/drawing/2014/main" id="{85F7B867-816C-B1AB-3679-C6742BDAF9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35386" cy="6763855"/>
          </a:xfrm>
        </p:spPr>
      </p:pic>
      <p:pic>
        <p:nvPicPr>
          <p:cNvPr id="7" name="Picture 2">
            <a:extLst>
              <a:ext uri="{FF2B5EF4-FFF2-40B4-BE49-F238E27FC236}">
                <a16:creationId xmlns:a16="http://schemas.microsoft.com/office/drawing/2014/main" id="{9EAC03A3-8EF3-449F-88BE-352ACBA87427}"/>
              </a:ext>
            </a:extLst>
          </p:cNvPr>
          <p:cNvPicPr>
            <a:picLocks noChangeAspect="1" noChangeArrowheads="1"/>
          </p:cNvPicPr>
          <p:nvPr/>
        </p:nvPicPr>
        <p:blipFill>
          <a:blip r:embed="rId3"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337959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7C993-DFBA-4DE7-837D-98DD5F6C3677}"/>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Wer kauft was?</a:t>
            </a:r>
            <a:endParaRPr lang="de-CH" dirty="0">
              <a:latin typeface="Aharoni" panose="02010803020104030203" pitchFamily="2" charset="-79"/>
              <a:cs typeface="Aharoni" panose="02010803020104030203" pitchFamily="2" charset="-79"/>
            </a:endParaRPr>
          </a:p>
        </p:txBody>
      </p:sp>
      <p:sp>
        <p:nvSpPr>
          <p:cNvPr id="3" name="Inhaltsplatzhalter 2">
            <a:extLst>
              <a:ext uri="{FF2B5EF4-FFF2-40B4-BE49-F238E27FC236}">
                <a16:creationId xmlns:a16="http://schemas.microsoft.com/office/drawing/2014/main" id="{CE10D82F-A160-A0AE-5938-7C95C0EC432A}"/>
              </a:ext>
            </a:extLst>
          </p:cNvPr>
          <p:cNvSpPr>
            <a:spLocks noGrp="1"/>
          </p:cNvSpPr>
          <p:nvPr>
            <p:ph idx="1"/>
          </p:nvPr>
        </p:nvSpPr>
        <p:spPr>
          <a:xfrm>
            <a:off x="838200" y="2664721"/>
            <a:ext cx="10515600" cy="3305773"/>
          </a:xfrm>
        </p:spPr>
        <p:txBody>
          <a:bodyPr>
            <a:normAutofit/>
          </a:bodyPr>
          <a:lstStyle/>
          <a:p>
            <a:pPr>
              <a:lnSpc>
                <a:spcPct val="150000"/>
              </a:lnSpc>
            </a:pPr>
            <a:r>
              <a:rPr lang="de-DE" sz="2000" dirty="0">
                <a:solidFill>
                  <a:srgbClr val="304D82"/>
                </a:solidFill>
                <a:latin typeface="Aharoni" panose="02010803020104030203" pitchFamily="2" charset="-79"/>
                <a:cs typeface="Aharoni" panose="02010803020104030203" pitchFamily="2" charset="-79"/>
              </a:rPr>
              <a:t>Männer kaufen eher:</a:t>
            </a:r>
          </a:p>
          <a:p>
            <a:pPr marL="0" indent="0">
              <a:lnSpc>
                <a:spcPct val="150000"/>
              </a:lnSpc>
              <a:buNone/>
            </a:pPr>
            <a:r>
              <a:rPr lang="de-DE" sz="2000" dirty="0">
                <a:latin typeface="Aharoni" panose="02010803020104030203" pitchFamily="2" charset="-79"/>
                <a:cs typeface="Aharoni" panose="02010803020104030203" pitchFamily="2" charset="-79"/>
              </a:rPr>
              <a:t>	 Technik, Uhren, Sportartikel, Autozubehör, Werkzeug, Antiquitäten, Wein</a:t>
            </a:r>
          </a:p>
          <a:p>
            <a:pPr marL="0" indent="0">
              <a:lnSpc>
                <a:spcPct val="150000"/>
              </a:lnSpc>
              <a:buNone/>
            </a:pPr>
            <a:endParaRPr lang="de-DE" sz="2000" dirty="0">
              <a:latin typeface="Aharoni" panose="02010803020104030203" pitchFamily="2" charset="-79"/>
              <a:cs typeface="Aharoni" panose="02010803020104030203" pitchFamily="2" charset="-79"/>
            </a:endParaRPr>
          </a:p>
          <a:p>
            <a:pPr>
              <a:lnSpc>
                <a:spcPct val="150000"/>
              </a:lnSpc>
            </a:pPr>
            <a:r>
              <a:rPr lang="de-DE" sz="2000" dirty="0">
                <a:solidFill>
                  <a:srgbClr val="304D82"/>
                </a:solidFill>
                <a:latin typeface="Aharoni" panose="02010803020104030203" pitchFamily="2" charset="-79"/>
                <a:cs typeface="Aharoni" panose="02010803020104030203" pitchFamily="2" charset="-79"/>
              </a:rPr>
              <a:t>Frauen kaufen eher:</a:t>
            </a:r>
          </a:p>
          <a:p>
            <a:pPr lvl="1">
              <a:lnSpc>
                <a:spcPct val="150000"/>
              </a:lnSpc>
            </a:pPr>
            <a:r>
              <a:rPr lang="de-DE" sz="1600" dirty="0">
                <a:latin typeface="Aharoni" panose="02010803020104030203" pitchFamily="2" charset="-79"/>
                <a:cs typeface="Aharoni" panose="02010803020104030203" pitchFamily="2" charset="-79"/>
              </a:rPr>
              <a:t>Mode, Schuhe, Schmuck, Kosmetika, Deko, Haushalt</a:t>
            </a:r>
          </a:p>
        </p:txBody>
      </p:sp>
      <p:pic>
        <p:nvPicPr>
          <p:cNvPr id="4" name="Picture 2">
            <a:extLst>
              <a:ext uri="{FF2B5EF4-FFF2-40B4-BE49-F238E27FC236}">
                <a16:creationId xmlns:a16="http://schemas.microsoft.com/office/drawing/2014/main" id="{F390E30F-2DD1-44E3-19B0-5CF203EB66C1}"/>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1429301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7C993-DFBA-4DE7-837D-98DD5F6C3677}"/>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Warum eigentlich?</a:t>
            </a:r>
            <a:endParaRPr lang="de-CH" dirty="0">
              <a:latin typeface="Aharoni" panose="02010803020104030203" pitchFamily="2" charset="-79"/>
              <a:cs typeface="Aharoni" panose="02010803020104030203" pitchFamily="2" charset="-79"/>
            </a:endParaRPr>
          </a:p>
        </p:txBody>
      </p:sp>
      <p:sp>
        <p:nvSpPr>
          <p:cNvPr id="3" name="Inhaltsplatzhalter 2">
            <a:extLst>
              <a:ext uri="{FF2B5EF4-FFF2-40B4-BE49-F238E27FC236}">
                <a16:creationId xmlns:a16="http://schemas.microsoft.com/office/drawing/2014/main" id="{CE10D82F-A160-A0AE-5938-7C95C0EC432A}"/>
              </a:ext>
            </a:extLst>
          </p:cNvPr>
          <p:cNvSpPr>
            <a:spLocks noGrp="1"/>
          </p:cNvSpPr>
          <p:nvPr>
            <p:ph idx="1"/>
          </p:nvPr>
        </p:nvSpPr>
        <p:spPr>
          <a:xfrm>
            <a:off x="838200" y="2664721"/>
            <a:ext cx="10515600" cy="3305773"/>
          </a:xfrm>
        </p:spPr>
        <p:txBody>
          <a:bodyPr>
            <a:normAutofit/>
          </a:bodyPr>
          <a:lstStyle/>
          <a:p>
            <a:pPr>
              <a:lnSpc>
                <a:spcPct val="150000"/>
              </a:lnSpc>
            </a:pPr>
            <a:r>
              <a:rPr lang="de-DE" sz="2000" dirty="0">
                <a:latin typeface="Aharoni" panose="02010803020104030203" pitchFamily="2" charset="-79"/>
                <a:cs typeface="Aharoni" panose="02010803020104030203" pitchFamily="2" charset="-79"/>
              </a:rPr>
              <a:t>Selbstregulation von negativen Gedanken oder Gefühlen / tiefer Selbstwert</a:t>
            </a:r>
          </a:p>
          <a:p>
            <a:pPr>
              <a:lnSpc>
                <a:spcPct val="150000"/>
              </a:lnSpc>
            </a:pPr>
            <a:r>
              <a:rPr lang="de-DE" sz="2000" dirty="0">
                <a:latin typeface="Aharoni" panose="02010803020104030203" pitchFamily="2" charset="-79"/>
                <a:cs typeface="Aharoni" panose="02010803020104030203" pitchFamily="2" charset="-79"/>
              </a:rPr>
              <a:t>Es geht um den Akt des Kaufens</a:t>
            </a:r>
          </a:p>
          <a:p>
            <a:pPr>
              <a:lnSpc>
                <a:spcPct val="150000"/>
              </a:lnSpc>
            </a:pPr>
            <a:r>
              <a:rPr lang="de-DE" sz="2000" dirty="0">
                <a:latin typeface="Aharoni" panose="02010803020104030203" pitchFamily="2" charset="-79"/>
                <a:cs typeface="Aharoni" panose="02010803020104030203" pitchFamily="2" charset="-79"/>
              </a:rPr>
              <a:t>Konsumorientierte Gesellschaft</a:t>
            </a:r>
          </a:p>
        </p:txBody>
      </p:sp>
      <p:pic>
        <p:nvPicPr>
          <p:cNvPr id="4" name="Picture 2">
            <a:extLst>
              <a:ext uri="{FF2B5EF4-FFF2-40B4-BE49-F238E27FC236}">
                <a16:creationId xmlns:a16="http://schemas.microsoft.com/office/drawing/2014/main" id="{F390E30F-2DD1-44E3-19B0-5CF203EB66C1}"/>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400653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FA3032-B01F-881E-D561-2BB58BADC144}"/>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Gesellschaftliche Einflüsse</a:t>
            </a:r>
            <a:endParaRPr lang="de-CH" dirty="0">
              <a:latin typeface="Aharoni" panose="02010803020104030203" pitchFamily="2" charset="-79"/>
              <a:cs typeface="Aharoni" panose="02010803020104030203" pitchFamily="2" charset="-79"/>
            </a:endParaRPr>
          </a:p>
        </p:txBody>
      </p:sp>
      <p:sp>
        <p:nvSpPr>
          <p:cNvPr id="3" name="Inhaltsplatzhalter 2">
            <a:extLst>
              <a:ext uri="{FF2B5EF4-FFF2-40B4-BE49-F238E27FC236}">
                <a16:creationId xmlns:a16="http://schemas.microsoft.com/office/drawing/2014/main" id="{0D379A30-F994-879D-18E4-67BB6CD5E485}"/>
              </a:ext>
            </a:extLst>
          </p:cNvPr>
          <p:cNvSpPr>
            <a:spLocks noGrp="1"/>
          </p:cNvSpPr>
          <p:nvPr>
            <p:ph idx="1"/>
          </p:nvPr>
        </p:nvSpPr>
        <p:spPr/>
        <p:txBody>
          <a:bodyPr>
            <a:normAutofit/>
          </a:bodyPr>
          <a:lstStyle/>
          <a:p>
            <a:pPr marL="0" indent="0">
              <a:buNone/>
            </a:pPr>
            <a:endParaRPr lang="de-CH" sz="1000" dirty="0">
              <a:latin typeface="Aharoni" panose="02010803020104030203" pitchFamily="2" charset="-79"/>
              <a:cs typeface="Aharoni" panose="02010803020104030203" pitchFamily="2" charset="-79"/>
            </a:endParaRPr>
          </a:p>
          <a:p>
            <a:endParaRPr lang="de-CH" sz="1000" dirty="0">
              <a:latin typeface="Aharoni" panose="02010803020104030203" pitchFamily="2" charset="-79"/>
              <a:cs typeface="Aharoni" panose="02010803020104030203" pitchFamily="2" charset="-79"/>
            </a:endParaRPr>
          </a:p>
        </p:txBody>
      </p:sp>
      <p:pic>
        <p:nvPicPr>
          <p:cNvPr id="4" name="Picture 2">
            <a:extLst>
              <a:ext uri="{FF2B5EF4-FFF2-40B4-BE49-F238E27FC236}">
                <a16:creationId xmlns:a16="http://schemas.microsoft.com/office/drawing/2014/main" id="{D9638DFA-79F2-D674-0F35-D3D0362B8BFD}"/>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
        <p:nvSpPr>
          <p:cNvPr id="6" name="Textfeld 5">
            <a:extLst>
              <a:ext uri="{FF2B5EF4-FFF2-40B4-BE49-F238E27FC236}">
                <a16:creationId xmlns:a16="http://schemas.microsoft.com/office/drawing/2014/main" id="{31310DC3-77DA-AE5C-C648-034F80EF62E2}"/>
              </a:ext>
            </a:extLst>
          </p:cNvPr>
          <p:cNvSpPr txBox="1"/>
          <p:nvPr/>
        </p:nvSpPr>
        <p:spPr>
          <a:xfrm>
            <a:off x="4660860" y="3217374"/>
            <a:ext cx="1654312" cy="769441"/>
          </a:xfrm>
          <a:prstGeom prst="rect">
            <a:avLst/>
          </a:prstGeom>
          <a:noFill/>
        </p:spPr>
        <p:txBody>
          <a:bodyPr wrap="square" rtlCol="0">
            <a:spAutoFit/>
          </a:bodyPr>
          <a:lstStyle/>
          <a:p>
            <a:pPr algn="ctr"/>
            <a:r>
              <a:rPr lang="de-DE" sz="1100" dirty="0">
                <a:solidFill>
                  <a:schemeClr val="bg1"/>
                </a:solidFill>
                <a:latin typeface="Aharoni" panose="02010803020104030203" pitchFamily="2" charset="-79"/>
                <a:cs typeface="Aharoni" panose="02010803020104030203" pitchFamily="2" charset="-79"/>
              </a:rPr>
              <a:t>Mensch</a:t>
            </a:r>
          </a:p>
          <a:p>
            <a:pPr algn="ctr"/>
            <a:endParaRPr lang="de-DE" sz="1100" dirty="0">
              <a:solidFill>
                <a:schemeClr val="bg1"/>
              </a:solidFill>
              <a:latin typeface="Aharoni" panose="02010803020104030203" pitchFamily="2" charset="-79"/>
              <a:cs typeface="Aharoni" panose="02010803020104030203" pitchFamily="2" charset="-79"/>
            </a:endParaRPr>
          </a:p>
          <a:p>
            <a:pPr algn="ctr"/>
            <a:r>
              <a:rPr lang="de-DE" sz="1100" dirty="0">
                <a:solidFill>
                  <a:schemeClr val="bg1"/>
                </a:solidFill>
                <a:latin typeface="Aharoni" panose="02010803020104030203" pitchFamily="2" charset="-79"/>
                <a:cs typeface="Aharoni" panose="02010803020104030203" pitchFamily="2" charset="-79"/>
              </a:rPr>
              <a:t>Individuelle Vulnerabilität</a:t>
            </a:r>
          </a:p>
        </p:txBody>
      </p:sp>
      <p:sp>
        <p:nvSpPr>
          <p:cNvPr id="9" name="Gleichschenkliges Dreieck 8">
            <a:extLst>
              <a:ext uri="{FF2B5EF4-FFF2-40B4-BE49-F238E27FC236}">
                <a16:creationId xmlns:a16="http://schemas.microsoft.com/office/drawing/2014/main" id="{A4BD68CC-E7EF-2C50-BF49-EBD5B1BE4C2F}"/>
              </a:ext>
            </a:extLst>
          </p:cNvPr>
          <p:cNvSpPr/>
          <p:nvPr/>
        </p:nvSpPr>
        <p:spPr>
          <a:xfrm>
            <a:off x="8743138" y="1108645"/>
            <a:ext cx="2650323" cy="2292952"/>
          </a:xfrm>
          <a:prstGeom prst="triangle">
            <a:avLst>
              <a:gd name="adj" fmla="val 50836"/>
            </a:avLst>
          </a:prstGeom>
          <a:solidFill>
            <a:srgbClr val="304D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a:extLst>
              <a:ext uri="{FF2B5EF4-FFF2-40B4-BE49-F238E27FC236}">
                <a16:creationId xmlns:a16="http://schemas.microsoft.com/office/drawing/2014/main" id="{68A12A14-A3E4-AF12-4B0A-23377FEE7A31}"/>
              </a:ext>
            </a:extLst>
          </p:cNvPr>
          <p:cNvSpPr txBox="1"/>
          <p:nvPr/>
        </p:nvSpPr>
        <p:spPr>
          <a:xfrm>
            <a:off x="9241143" y="2453300"/>
            <a:ext cx="1654312" cy="900246"/>
          </a:xfrm>
          <a:prstGeom prst="rect">
            <a:avLst/>
          </a:prstGeom>
          <a:noFill/>
        </p:spPr>
        <p:txBody>
          <a:bodyPr wrap="square" rtlCol="0">
            <a:spAutoFit/>
          </a:bodyPr>
          <a:lstStyle/>
          <a:p>
            <a:pPr algn="ctr"/>
            <a:r>
              <a:rPr lang="de-DE" sz="1050" dirty="0">
                <a:solidFill>
                  <a:schemeClr val="bg1"/>
                </a:solidFill>
                <a:latin typeface="Aharoni" panose="02010803020104030203" pitchFamily="2" charset="-79"/>
                <a:cs typeface="Aharoni" panose="02010803020104030203" pitchFamily="2" charset="-79"/>
              </a:rPr>
              <a:t>Milieu / Umfeld</a:t>
            </a:r>
          </a:p>
          <a:p>
            <a:pPr algn="ctr"/>
            <a:endParaRPr lang="de-DE" sz="1050" dirty="0">
              <a:solidFill>
                <a:schemeClr val="bg1"/>
              </a:solidFill>
              <a:latin typeface="Aharoni" panose="02010803020104030203" pitchFamily="2" charset="-79"/>
              <a:cs typeface="Aharoni" panose="02010803020104030203" pitchFamily="2" charset="-79"/>
            </a:endParaRPr>
          </a:p>
          <a:p>
            <a:pPr algn="ctr"/>
            <a:r>
              <a:rPr lang="de-DE" sz="1050" dirty="0">
                <a:solidFill>
                  <a:schemeClr val="bg1"/>
                </a:solidFill>
                <a:latin typeface="Aharoni" panose="02010803020104030203" pitchFamily="2" charset="-79"/>
                <a:cs typeface="Aharoni" panose="02010803020104030203" pitchFamily="2" charset="-79"/>
              </a:rPr>
              <a:t>Gesellschaftliche Trends / Akzeptanz / Verfügbarkeit / Markt</a:t>
            </a:r>
          </a:p>
        </p:txBody>
      </p:sp>
      <p:sp>
        <p:nvSpPr>
          <p:cNvPr id="10" name="Textfeld 9">
            <a:extLst>
              <a:ext uri="{FF2B5EF4-FFF2-40B4-BE49-F238E27FC236}">
                <a16:creationId xmlns:a16="http://schemas.microsoft.com/office/drawing/2014/main" id="{B3223299-FE50-D5A5-5CAB-98A206A05385}"/>
              </a:ext>
            </a:extLst>
          </p:cNvPr>
          <p:cNvSpPr txBox="1"/>
          <p:nvPr/>
        </p:nvSpPr>
        <p:spPr>
          <a:xfrm>
            <a:off x="838200" y="1801098"/>
            <a:ext cx="8119557" cy="2554545"/>
          </a:xfrm>
          <a:prstGeom prst="rect">
            <a:avLst/>
          </a:prstGeom>
          <a:noFill/>
        </p:spPr>
        <p:txBody>
          <a:bodyPr wrap="square" rtlCol="0">
            <a:spAutoFit/>
          </a:bodyPr>
          <a:lstStyle/>
          <a:p>
            <a:pPr marL="285750" indent="-285750">
              <a:buFont typeface="Arial" panose="020B0604020202020204" pitchFamily="34" charset="0"/>
              <a:buChar char="•"/>
            </a:pPr>
            <a:r>
              <a:rPr lang="de-DE" sz="3200" dirty="0">
                <a:latin typeface="Aharoni" panose="02010803020104030203" pitchFamily="2" charset="-79"/>
                <a:cs typeface="Aharoni" panose="02010803020104030203" pitchFamily="2" charset="-79"/>
              </a:rPr>
              <a:t>Besitz = Status</a:t>
            </a:r>
          </a:p>
          <a:p>
            <a:pPr marL="285750" indent="-285750">
              <a:buFont typeface="Arial" panose="020B0604020202020204" pitchFamily="34" charset="0"/>
              <a:buChar char="•"/>
            </a:pPr>
            <a:r>
              <a:rPr lang="de-DE" sz="3200" dirty="0">
                <a:latin typeface="Aharoni" panose="02010803020104030203" pitchFamily="2" charset="-79"/>
                <a:cs typeface="Aharoni" panose="02010803020104030203" pitchFamily="2" charset="-79"/>
              </a:rPr>
              <a:t>Staus = Identität</a:t>
            </a:r>
          </a:p>
          <a:p>
            <a:pPr marL="285750" indent="-285750">
              <a:buFont typeface="Arial" panose="020B0604020202020204" pitchFamily="34" charset="0"/>
              <a:buChar char="•"/>
            </a:pPr>
            <a:r>
              <a:rPr lang="de-DE" sz="3200" dirty="0">
                <a:latin typeface="Aharoni" panose="02010803020104030203" pitchFamily="2" charset="-79"/>
                <a:cs typeface="Aharoni" panose="02010803020104030203" pitchFamily="2" charset="-79"/>
              </a:rPr>
              <a:t>Zugehörigkeit</a:t>
            </a:r>
          </a:p>
          <a:p>
            <a:pPr marL="285750" indent="-285750">
              <a:buFont typeface="Arial" panose="020B0604020202020204" pitchFamily="34" charset="0"/>
              <a:buChar char="•"/>
            </a:pPr>
            <a:r>
              <a:rPr lang="de-DE" sz="3200" dirty="0">
                <a:latin typeface="Aharoni" panose="02010803020104030203" pitchFamily="2" charset="-79"/>
                <a:cs typeface="Aharoni" panose="02010803020104030203" pitchFamily="2" charset="-79"/>
              </a:rPr>
              <a:t>Fast Fashion Industrie</a:t>
            </a:r>
          </a:p>
          <a:p>
            <a:pPr marL="285750" indent="-285750">
              <a:buFont typeface="Arial" panose="020B0604020202020204" pitchFamily="34" charset="0"/>
              <a:buChar char="•"/>
            </a:pPr>
            <a:r>
              <a:rPr lang="de-DE" sz="3200" dirty="0">
                <a:latin typeface="Aharoni" panose="02010803020104030203" pitchFamily="2" charset="-79"/>
                <a:cs typeface="Aharoni" panose="02010803020104030203" pitchFamily="2" charset="-79"/>
              </a:rPr>
              <a:t>Heute kaufen – morgen zahlen</a:t>
            </a:r>
            <a:endParaRPr lang="de-CH"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92083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7C993-DFBA-4DE7-837D-98DD5F6C3677}"/>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Was macht die Prävention?</a:t>
            </a:r>
            <a:endParaRPr lang="de-CH" dirty="0">
              <a:latin typeface="Aharoni" panose="02010803020104030203" pitchFamily="2" charset="-79"/>
              <a:cs typeface="Aharoni" panose="02010803020104030203" pitchFamily="2" charset="-79"/>
            </a:endParaRPr>
          </a:p>
        </p:txBody>
      </p:sp>
      <p:sp>
        <p:nvSpPr>
          <p:cNvPr id="3" name="Inhaltsplatzhalter 2">
            <a:extLst>
              <a:ext uri="{FF2B5EF4-FFF2-40B4-BE49-F238E27FC236}">
                <a16:creationId xmlns:a16="http://schemas.microsoft.com/office/drawing/2014/main" id="{CE10D82F-A160-A0AE-5938-7C95C0EC432A}"/>
              </a:ext>
            </a:extLst>
          </p:cNvPr>
          <p:cNvSpPr>
            <a:spLocks noGrp="1"/>
          </p:cNvSpPr>
          <p:nvPr>
            <p:ph idx="1"/>
          </p:nvPr>
        </p:nvSpPr>
        <p:spPr>
          <a:xfrm>
            <a:off x="838200" y="2664721"/>
            <a:ext cx="10515600" cy="3305773"/>
          </a:xfrm>
        </p:spPr>
        <p:txBody>
          <a:bodyPr>
            <a:normAutofit/>
          </a:bodyPr>
          <a:lstStyle/>
          <a:p>
            <a:pPr>
              <a:lnSpc>
                <a:spcPct val="150000"/>
              </a:lnSpc>
            </a:pPr>
            <a:r>
              <a:rPr lang="de-DE" sz="2000" dirty="0">
                <a:latin typeface="Aharoni" panose="02010803020104030203" pitchFamily="2" charset="-79"/>
                <a:cs typeface="Aharoni" panose="02010803020104030203" pitchFamily="2" charset="-79"/>
              </a:rPr>
              <a:t>Informieren &amp; Sensibilisieren</a:t>
            </a:r>
          </a:p>
          <a:p>
            <a:pPr lvl="1">
              <a:lnSpc>
                <a:spcPct val="150000"/>
              </a:lnSpc>
            </a:pPr>
            <a:r>
              <a:rPr lang="de-DE" sz="1600" dirty="0">
                <a:latin typeface="Aharoni" panose="02010803020104030203" pitchFamily="2" charset="-79"/>
                <a:cs typeface="Aharoni" panose="02010803020104030203" pitchFamily="2" charset="-79"/>
              </a:rPr>
              <a:t>Politik</a:t>
            </a:r>
          </a:p>
          <a:p>
            <a:pPr lvl="1">
              <a:lnSpc>
                <a:spcPct val="150000"/>
              </a:lnSpc>
            </a:pPr>
            <a:r>
              <a:rPr lang="de-DE" sz="1600" dirty="0">
                <a:latin typeface="Aharoni" panose="02010803020104030203" pitchFamily="2" charset="-79"/>
                <a:cs typeface="Aharoni" panose="02010803020104030203" pitchFamily="2" charset="-79"/>
              </a:rPr>
              <a:t>Kampagnen</a:t>
            </a:r>
          </a:p>
          <a:p>
            <a:pPr>
              <a:lnSpc>
                <a:spcPct val="150000"/>
              </a:lnSpc>
            </a:pPr>
            <a:r>
              <a:rPr lang="de-DE" sz="2000" dirty="0">
                <a:latin typeface="Aharoni" panose="02010803020104030203" pitchFamily="2" charset="-79"/>
                <a:cs typeface="Aharoni" panose="02010803020104030203" pitchFamily="2" charset="-79"/>
                <a:hlinkClick r:id="rId2"/>
              </a:rPr>
              <a:t>Hilfsangebote</a:t>
            </a:r>
            <a:r>
              <a:rPr lang="de-DE" sz="2000" dirty="0">
                <a:latin typeface="Aharoni" panose="02010803020104030203" pitchFamily="2" charset="-79"/>
                <a:cs typeface="Aharoni" panose="02010803020104030203" pitchFamily="2" charset="-79"/>
              </a:rPr>
              <a:t> bekannt machen</a:t>
            </a:r>
          </a:p>
          <a:p>
            <a:pPr>
              <a:lnSpc>
                <a:spcPct val="150000"/>
              </a:lnSpc>
            </a:pPr>
            <a:r>
              <a:rPr lang="de-DE" sz="2000" dirty="0">
                <a:latin typeface="Aharoni" panose="02010803020104030203" pitchFamily="2" charset="-79"/>
                <a:cs typeface="Aharoni" panose="02010803020104030203" pitchFamily="2" charset="-79"/>
              </a:rPr>
              <a:t>Thema ansprechen und enttabuisieren</a:t>
            </a:r>
          </a:p>
          <a:p>
            <a:pPr>
              <a:lnSpc>
                <a:spcPct val="150000"/>
              </a:lnSpc>
            </a:pPr>
            <a:r>
              <a:rPr lang="de-DE" sz="2000" dirty="0">
                <a:latin typeface="Aharoni" panose="02010803020104030203" pitchFamily="2" charset="-79"/>
                <a:cs typeface="Aharoni" panose="02010803020104030203" pitchFamily="2" charset="-79"/>
                <a:hlinkClick r:id="rId3"/>
              </a:rPr>
              <a:t>Regionale Suchtpräventionsstellen </a:t>
            </a:r>
            <a:r>
              <a:rPr lang="de-DE" sz="2000" dirty="0">
                <a:latin typeface="Aharoni" panose="02010803020104030203" pitchFamily="2" charset="-79"/>
                <a:cs typeface="Aharoni" panose="02010803020104030203" pitchFamily="2" charset="-79"/>
              </a:rPr>
              <a:t>(Jugendberatung, Triage)</a:t>
            </a:r>
          </a:p>
        </p:txBody>
      </p:sp>
      <p:pic>
        <p:nvPicPr>
          <p:cNvPr id="4" name="Picture 2">
            <a:extLst>
              <a:ext uri="{FF2B5EF4-FFF2-40B4-BE49-F238E27FC236}">
                <a16:creationId xmlns:a16="http://schemas.microsoft.com/office/drawing/2014/main" id="{F390E30F-2DD1-44E3-19B0-5CF203EB66C1}"/>
              </a:ext>
            </a:extLst>
          </p:cNvPr>
          <p:cNvPicPr>
            <a:picLocks noChangeAspect="1" noChangeArrowheads="1"/>
          </p:cNvPicPr>
          <p:nvPr/>
        </p:nvPicPr>
        <p:blipFill>
          <a:blip r:embed="rId4"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761040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7C993-DFBA-4DE7-837D-98DD5F6C3677}"/>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Was macht die Behandlung?</a:t>
            </a:r>
            <a:endParaRPr lang="de-CH" dirty="0">
              <a:latin typeface="Aharoni" panose="02010803020104030203" pitchFamily="2" charset="-79"/>
              <a:cs typeface="Aharoni" panose="02010803020104030203" pitchFamily="2" charset="-79"/>
            </a:endParaRPr>
          </a:p>
        </p:txBody>
      </p:sp>
      <p:sp>
        <p:nvSpPr>
          <p:cNvPr id="3" name="Inhaltsplatzhalter 2">
            <a:extLst>
              <a:ext uri="{FF2B5EF4-FFF2-40B4-BE49-F238E27FC236}">
                <a16:creationId xmlns:a16="http://schemas.microsoft.com/office/drawing/2014/main" id="{CE10D82F-A160-A0AE-5938-7C95C0EC432A}"/>
              </a:ext>
            </a:extLst>
          </p:cNvPr>
          <p:cNvSpPr>
            <a:spLocks noGrp="1"/>
          </p:cNvSpPr>
          <p:nvPr>
            <p:ph idx="1"/>
          </p:nvPr>
        </p:nvSpPr>
        <p:spPr>
          <a:xfrm>
            <a:off x="838200" y="2664721"/>
            <a:ext cx="10515600" cy="3305773"/>
          </a:xfrm>
        </p:spPr>
        <p:txBody>
          <a:bodyPr>
            <a:normAutofit/>
          </a:bodyPr>
          <a:lstStyle/>
          <a:p>
            <a:pPr>
              <a:lnSpc>
                <a:spcPct val="150000"/>
              </a:lnSpc>
            </a:pPr>
            <a:r>
              <a:rPr lang="de-DE" sz="2000" dirty="0">
                <a:latin typeface="Aharoni" panose="02010803020104030203" pitchFamily="2" charset="-79"/>
                <a:cs typeface="Aharoni" panose="02010803020104030203" pitchFamily="2" charset="-79"/>
              </a:rPr>
              <a:t>Zentrum für Spielsucht und andere Verhaltenssüchte, RADIX (Abklärung)</a:t>
            </a:r>
          </a:p>
          <a:p>
            <a:pPr>
              <a:lnSpc>
                <a:spcPct val="150000"/>
              </a:lnSpc>
            </a:pPr>
            <a:r>
              <a:rPr lang="de-DE" sz="2000" dirty="0">
                <a:latin typeface="Aharoni" panose="02010803020104030203" pitchFamily="2" charset="-79"/>
                <a:cs typeface="Aharoni" panose="02010803020104030203" pitchFamily="2" charset="-79"/>
              </a:rPr>
              <a:t>Klinik für </a:t>
            </a:r>
            <a:r>
              <a:rPr lang="de-DE" sz="2000" dirty="0" err="1">
                <a:latin typeface="Aharoni" panose="02010803020104030203" pitchFamily="2" charset="-79"/>
                <a:cs typeface="Aharoni" panose="02010803020104030203" pitchFamily="2" charset="-79"/>
              </a:rPr>
              <a:t>Konsiliarpsychiatrie</a:t>
            </a:r>
            <a:r>
              <a:rPr lang="de-DE" sz="2000" dirty="0">
                <a:latin typeface="Aharoni" panose="02010803020104030203" pitchFamily="2" charset="-79"/>
                <a:cs typeface="Aharoni" panose="02010803020104030203" pitchFamily="2" charset="-79"/>
              </a:rPr>
              <a:t>, Psychotherapie und Psychosomatik, Universitätsspital ZH</a:t>
            </a:r>
          </a:p>
          <a:p>
            <a:pPr>
              <a:lnSpc>
                <a:spcPct val="150000"/>
              </a:lnSpc>
            </a:pPr>
            <a:r>
              <a:rPr lang="de-DE" sz="2000" dirty="0">
                <a:latin typeface="Aharoni" panose="02010803020104030203" pitchFamily="2" charset="-79"/>
                <a:cs typeface="Aharoni" panose="02010803020104030203" pitchFamily="2" charset="-79"/>
              </a:rPr>
              <a:t>Für Jugendliche:</a:t>
            </a:r>
          </a:p>
          <a:p>
            <a:pPr lvl="1">
              <a:lnSpc>
                <a:spcPct val="150000"/>
              </a:lnSpc>
            </a:pPr>
            <a:r>
              <a:rPr lang="de-DE" sz="1600" dirty="0">
                <a:latin typeface="Aharoni" panose="02010803020104030203" pitchFamily="2" charset="-79"/>
                <a:cs typeface="Aharoni" panose="02010803020104030203" pitchFamily="2" charset="-79"/>
              </a:rPr>
              <a:t>Jugendberatung Zürich-City und Zürich-Nord</a:t>
            </a:r>
          </a:p>
          <a:p>
            <a:pPr>
              <a:lnSpc>
                <a:spcPct val="150000"/>
              </a:lnSpc>
            </a:pPr>
            <a:endParaRPr lang="de-DE" sz="2000" dirty="0">
              <a:latin typeface="Aharoni" panose="02010803020104030203" pitchFamily="2" charset="-79"/>
              <a:cs typeface="Aharoni" panose="02010803020104030203" pitchFamily="2" charset="-79"/>
            </a:endParaRPr>
          </a:p>
        </p:txBody>
      </p:sp>
      <p:pic>
        <p:nvPicPr>
          <p:cNvPr id="4" name="Picture 2">
            <a:extLst>
              <a:ext uri="{FF2B5EF4-FFF2-40B4-BE49-F238E27FC236}">
                <a16:creationId xmlns:a16="http://schemas.microsoft.com/office/drawing/2014/main" id="{F390E30F-2DD1-44E3-19B0-5CF203EB66C1}"/>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704845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7C993-DFBA-4DE7-837D-98DD5F6C3677}"/>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Fragen? Anregungen?</a:t>
            </a:r>
            <a:endParaRPr lang="de-CH" dirty="0">
              <a:latin typeface="Aharoni" panose="02010803020104030203" pitchFamily="2" charset="-79"/>
              <a:cs typeface="Aharoni" panose="02010803020104030203" pitchFamily="2" charset="-79"/>
            </a:endParaRPr>
          </a:p>
        </p:txBody>
      </p:sp>
      <p:sp>
        <p:nvSpPr>
          <p:cNvPr id="3" name="Inhaltsplatzhalter 2">
            <a:extLst>
              <a:ext uri="{FF2B5EF4-FFF2-40B4-BE49-F238E27FC236}">
                <a16:creationId xmlns:a16="http://schemas.microsoft.com/office/drawing/2014/main" id="{CE10D82F-A160-A0AE-5938-7C95C0EC432A}"/>
              </a:ext>
            </a:extLst>
          </p:cNvPr>
          <p:cNvSpPr>
            <a:spLocks noGrp="1"/>
          </p:cNvSpPr>
          <p:nvPr>
            <p:ph idx="1"/>
          </p:nvPr>
        </p:nvSpPr>
        <p:spPr>
          <a:xfrm>
            <a:off x="838200" y="4601098"/>
            <a:ext cx="5648661" cy="1325563"/>
          </a:xfrm>
        </p:spPr>
        <p:txBody>
          <a:bodyPr>
            <a:normAutofit/>
          </a:bodyPr>
          <a:lstStyle/>
          <a:p>
            <a:pPr marL="0" indent="0">
              <a:lnSpc>
                <a:spcPct val="150000"/>
              </a:lnSpc>
              <a:buNone/>
            </a:pPr>
            <a:r>
              <a:rPr lang="de-DE" sz="2000" dirty="0">
                <a:latin typeface="Aharoni" panose="02010803020104030203" pitchFamily="2" charset="-79"/>
                <a:cs typeface="Aharoni" panose="02010803020104030203" pitchFamily="2" charset="-79"/>
              </a:rPr>
              <a:t>Kontakt		Jan-Michael Gerber</a:t>
            </a:r>
            <a:br>
              <a:rPr lang="de-DE" sz="2000" dirty="0">
                <a:latin typeface="Aharoni" panose="02010803020104030203" pitchFamily="2" charset="-79"/>
                <a:cs typeface="Aharoni" panose="02010803020104030203" pitchFamily="2" charset="-79"/>
              </a:rPr>
            </a:br>
            <a:r>
              <a:rPr lang="de-DE" sz="2000" dirty="0">
                <a:latin typeface="Aharoni" panose="02010803020104030203" pitchFamily="2" charset="-79"/>
                <a:cs typeface="Aharoni" panose="02010803020104030203" pitchFamily="2" charset="-79"/>
              </a:rPr>
              <a:t>			gerber@radix.ch</a:t>
            </a:r>
          </a:p>
        </p:txBody>
      </p:sp>
      <p:pic>
        <p:nvPicPr>
          <p:cNvPr id="4" name="Picture 2">
            <a:extLst>
              <a:ext uri="{FF2B5EF4-FFF2-40B4-BE49-F238E27FC236}">
                <a16:creationId xmlns:a16="http://schemas.microsoft.com/office/drawing/2014/main" id="{F390E30F-2DD1-44E3-19B0-5CF203EB66C1}"/>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93966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0312900" y="6313735"/>
            <a:ext cx="1657895" cy="412341"/>
          </a:xfrm>
          <a:prstGeom prst="rect">
            <a:avLst/>
          </a:prstGeom>
          <a:noFill/>
          <a:ln w="9525">
            <a:noFill/>
            <a:miter lim="800000"/>
            <a:headEnd/>
            <a:tailEnd/>
          </a:ln>
          <a:effectLst/>
        </p:spPr>
      </p:pic>
      <p:sp>
        <p:nvSpPr>
          <p:cNvPr id="8" name="Textfeld 7"/>
          <p:cNvSpPr txBox="1"/>
          <p:nvPr/>
        </p:nvSpPr>
        <p:spPr>
          <a:xfrm rot="18280149">
            <a:off x="2088245" y="2623821"/>
            <a:ext cx="2227833" cy="523220"/>
          </a:xfrm>
          <a:prstGeom prst="rect">
            <a:avLst/>
          </a:prstGeom>
          <a:noFill/>
        </p:spPr>
        <p:txBody>
          <a:bodyPr wrap="square" rtlCol="0">
            <a:spAutoFit/>
          </a:bodyPr>
          <a:lstStyle/>
          <a:p>
            <a:r>
              <a:rPr lang="de-CH" sz="2800" dirty="0">
                <a:pattFill prst="pct50">
                  <a:fgClr>
                    <a:srgbClr val="FF0000"/>
                  </a:fgClr>
                  <a:bgClr>
                    <a:schemeClr val="bg1"/>
                  </a:bgClr>
                </a:pattFill>
              </a:rPr>
              <a:t>Abhängigkeit</a:t>
            </a:r>
          </a:p>
        </p:txBody>
      </p:sp>
      <p:sp>
        <p:nvSpPr>
          <p:cNvPr id="9" name="Textfeld 8"/>
          <p:cNvSpPr txBox="1"/>
          <p:nvPr/>
        </p:nvSpPr>
        <p:spPr>
          <a:xfrm rot="2758903">
            <a:off x="7301920" y="3426380"/>
            <a:ext cx="4688310" cy="523220"/>
          </a:xfrm>
          <a:prstGeom prst="rect">
            <a:avLst/>
          </a:prstGeom>
          <a:noFill/>
        </p:spPr>
        <p:txBody>
          <a:bodyPr wrap="square" rtlCol="0">
            <a:spAutoFit/>
          </a:bodyPr>
          <a:lstStyle/>
          <a:p>
            <a:r>
              <a:rPr lang="de-CH" sz="2800" dirty="0">
                <a:pattFill prst="pct50">
                  <a:fgClr>
                    <a:srgbClr val="FF0000"/>
                  </a:fgClr>
                  <a:bgClr>
                    <a:schemeClr val="bg1"/>
                  </a:bgClr>
                </a:pattFill>
              </a:rPr>
              <a:t>Sucht / Impuls Kontrollstörung</a:t>
            </a:r>
            <a:endParaRPr lang="de-CH" sz="1200" dirty="0">
              <a:pattFill prst="pct50">
                <a:fgClr>
                  <a:srgbClr val="FF0000"/>
                </a:fgClr>
                <a:bgClr>
                  <a:schemeClr val="bg1"/>
                </a:bgClr>
              </a:pattFill>
            </a:endParaRPr>
          </a:p>
        </p:txBody>
      </p:sp>
      <p:pic>
        <p:nvPicPr>
          <p:cNvPr id="11" name="Inhaltsplatzhalt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251022" y="2091233"/>
            <a:ext cx="6887078" cy="4491573"/>
          </a:xfrm>
        </p:spPr>
      </p:pic>
      <p:sp>
        <p:nvSpPr>
          <p:cNvPr id="5" name="Titel 1">
            <a:extLst>
              <a:ext uri="{FF2B5EF4-FFF2-40B4-BE49-F238E27FC236}">
                <a16:creationId xmlns:a16="http://schemas.microsoft.com/office/drawing/2014/main" id="{F8C03A79-D6CD-C0FB-C89A-2C5203224C20}"/>
              </a:ext>
            </a:extLst>
          </p:cNvPr>
          <p:cNvSpPr>
            <a:spLocks noGrp="1"/>
          </p:cNvSpPr>
          <p:nvPr>
            <p:ph type="title"/>
          </p:nvPr>
        </p:nvSpPr>
        <p:spPr>
          <a:xfrm>
            <a:off x="838200" y="365125"/>
            <a:ext cx="10515600" cy="1325563"/>
          </a:xfrm>
        </p:spPr>
        <p:txBody>
          <a:bodyPr/>
          <a:lstStyle/>
          <a:p>
            <a:r>
              <a:rPr lang="de-DE" dirty="0">
                <a:latin typeface="Aharoni" panose="02010803020104030203" pitchFamily="2" charset="-79"/>
                <a:cs typeface="Aharoni" panose="02010803020104030203" pitchFamily="2" charset="-79"/>
              </a:rPr>
              <a:t>Einordnung</a:t>
            </a:r>
            <a:endParaRPr lang="de-CH"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679110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Aharoni" panose="02010803020104030203" pitchFamily="2" charset="-79"/>
                <a:cs typeface="Aharoni" panose="02010803020104030203" pitchFamily="2" charset="-79"/>
              </a:rPr>
              <a:t>Parallelen</a:t>
            </a:r>
          </a:p>
        </p:txBody>
      </p:sp>
      <p:sp>
        <p:nvSpPr>
          <p:cNvPr id="3" name="Inhaltsplatzhalter 2"/>
          <p:cNvSpPr>
            <a:spLocks noGrp="1"/>
          </p:cNvSpPr>
          <p:nvPr>
            <p:ph idx="1"/>
          </p:nvPr>
        </p:nvSpPr>
        <p:spPr/>
        <p:txBody>
          <a:bodyPr/>
          <a:lstStyle/>
          <a:p>
            <a:pPr marL="269875" indent="-269875">
              <a:buFont typeface="Arial" panose="020B0604020202020204" pitchFamily="34" charset="0"/>
              <a:buChar char="•"/>
            </a:pPr>
            <a:r>
              <a:rPr lang="de-CH" dirty="0">
                <a:latin typeface="Aharoni" panose="02010803020104030203" pitchFamily="2" charset="-79"/>
                <a:cs typeface="Aharoni" panose="02010803020104030203" pitchFamily="2" charset="-79"/>
              </a:rPr>
              <a:t>Verdrängung / Bagatellisierung</a:t>
            </a:r>
          </a:p>
          <a:p>
            <a:pPr marL="269875" indent="-269875">
              <a:buFont typeface="Arial" panose="020B0604020202020204" pitchFamily="34" charset="0"/>
              <a:buChar char="•"/>
            </a:pPr>
            <a:r>
              <a:rPr lang="de-CH" dirty="0">
                <a:latin typeface="Aharoni" panose="02010803020104030203" pitchFamily="2" charset="-79"/>
                <a:cs typeface="Aharoni" panose="02010803020104030203" pitchFamily="2" charset="-79"/>
              </a:rPr>
              <a:t>Wenig Veränderungsmotivation</a:t>
            </a:r>
          </a:p>
          <a:p>
            <a:pPr marL="269875" indent="-269875">
              <a:buFont typeface="Arial" panose="020B0604020202020204" pitchFamily="34" charset="0"/>
              <a:buChar char="•"/>
            </a:pPr>
            <a:r>
              <a:rPr lang="de-CH" dirty="0">
                <a:latin typeface="Aharoni" panose="02010803020104030203" pitchFamily="2" charset="-79"/>
                <a:cs typeface="Aharoni" panose="02010803020104030203" pitchFamily="2" charset="-79"/>
              </a:rPr>
              <a:t>Veränderung erst bei grossem Druck</a:t>
            </a:r>
          </a:p>
          <a:p>
            <a:pPr marL="269875" indent="-269875">
              <a:buFont typeface="Arial" panose="020B0604020202020204" pitchFamily="34" charset="0"/>
              <a:buChar char="•"/>
            </a:pPr>
            <a:r>
              <a:rPr lang="de-CH" dirty="0">
                <a:latin typeface="Aharoni" panose="02010803020104030203" pitchFamily="2" charset="-79"/>
                <a:cs typeface="Aharoni" panose="02010803020104030203" pitchFamily="2" charset="-79"/>
              </a:rPr>
              <a:t>Rückfälle gehören zum Therapieprozess</a:t>
            </a:r>
          </a:p>
          <a:p>
            <a:pPr marL="269875" indent="-269875">
              <a:buFont typeface="Arial" panose="020B0604020202020204" pitchFamily="34" charset="0"/>
              <a:buChar char="•"/>
            </a:pPr>
            <a:r>
              <a:rPr lang="de-DE" dirty="0">
                <a:latin typeface="Aharoni" panose="02010803020104030203" pitchFamily="2" charset="-79"/>
                <a:cs typeface="Aharoni" panose="02010803020104030203" pitchFamily="2" charset="-79"/>
              </a:rPr>
              <a:t>Komorbiditäten</a:t>
            </a:r>
            <a:endParaRPr lang="de-CH" dirty="0">
              <a:latin typeface="Aharoni" panose="02010803020104030203" pitchFamily="2" charset="-79"/>
              <a:cs typeface="Aharoni" panose="02010803020104030203" pitchFamily="2" charset="-79"/>
            </a:endParaRPr>
          </a:p>
        </p:txBody>
      </p:sp>
      <p:pic>
        <p:nvPicPr>
          <p:cNvPr id="4" name="Picture 2">
            <a:extLst>
              <a:ext uri="{FF2B5EF4-FFF2-40B4-BE49-F238E27FC236}">
                <a16:creationId xmlns:a16="http://schemas.microsoft.com/office/drawing/2014/main" id="{781675B2-D663-7A0D-5845-0C811E60E144}"/>
              </a:ext>
            </a:extLst>
          </p:cNvPr>
          <p:cNvPicPr>
            <a:picLocks noChangeAspect="1" noChangeArrowheads="1"/>
          </p:cNvPicPr>
          <p:nvPr/>
        </p:nvPicPr>
        <p:blipFill>
          <a:blip r:embed="rId3"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21730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Aharoni" panose="02010803020104030203" pitchFamily="2" charset="-79"/>
                <a:cs typeface="Aharoni" panose="02010803020104030203" pitchFamily="2" charset="-79"/>
              </a:rPr>
              <a:t>Unterschiede</a:t>
            </a:r>
          </a:p>
        </p:txBody>
      </p:sp>
      <p:sp>
        <p:nvSpPr>
          <p:cNvPr id="3" name="Inhaltsplatzhalter 2"/>
          <p:cNvSpPr>
            <a:spLocks noGrp="1"/>
          </p:cNvSpPr>
          <p:nvPr>
            <p:ph idx="1"/>
          </p:nvPr>
        </p:nvSpPr>
        <p:spPr/>
        <p:txBody>
          <a:bodyPr/>
          <a:lstStyle/>
          <a:p>
            <a:pPr marL="269875" indent="-269875">
              <a:buFont typeface="Arial" panose="020B0604020202020204" pitchFamily="34" charset="0"/>
              <a:buChar char="•"/>
            </a:pPr>
            <a:r>
              <a:rPr lang="de-CH" dirty="0">
                <a:latin typeface="Aharoni" panose="02010803020104030203" pitchFamily="2" charset="-79"/>
                <a:cs typeface="Aharoni" panose="02010803020104030203" pitchFamily="2" charset="-79"/>
              </a:rPr>
              <a:t>Verfügbarkeit, Legalität, Unauffälligkeit</a:t>
            </a:r>
          </a:p>
          <a:p>
            <a:pPr marL="269875" indent="-269875">
              <a:buFont typeface="Arial" panose="020B0604020202020204" pitchFamily="34" charset="0"/>
              <a:buChar char="•"/>
            </a:pPr>
            <a:r>
              <a:rPr lang="de-CH" dirty="0">
                <a:latin typeface="Aharoni" panose="02010803020104030203" pitchFamily="2" charset="-79"/>
                <a:cs typeface="Aharoni" panose="02010803020104030203" pitchFamily="2" charset="-79"/>
              </a:rPr>
              <a:t>Keine direkte körperliche Schädigung</a:t>
            </a:r>
          </a:p>
          <a:p>
            <a:pPr marL="269875" indent="-269875">
              <a:buFont typeface="Arial" panose="020B0604020202020204" pitchFamily="34" charset="0"/>
              <a:buChar char="•"/>
            </a:pPr>
            <a:r>
              <a:rPr lang="de-CH" dirty="0">
                <a:latin typeface="Aharoni" panose="02010803020104030203" pitchFamily="2" charset="-79"/>
                <a:cs typeface="Aharoni" panose="02010803020104030203" pitchFamily="2" charset="-79"/>
              </a:rPr>
              <a:t>Fehlendes Wissen bzgl. Suchtrisiko</a:t>
            </a:r>
          </a:p>
          <a:p>
            <a:pPr marL="269875" indent="-269875">
              <a:buFont typeface="Arial" panose="020B0604020202020204" pitchFamily="34" charset="0"/>
              <a:buChar char="•"/>
            </a:pPr>
            <a:r>
              <a:rPr lang="de-CH" dirty="0">
                <a:latin typeface="Aharoni" panose="02010803020104030203" pitchFamily="2" charset="-79"/>
                <a:cs typeface="Aharoni" panose="02010803020104030203" pitchFamily="2" charset="-79"/>
              </a:rPr>
              <a:t>Abstinenzmöglichkeiten</a:t>
            </a:r>
          </a:p>
        </p:txBody>
      </p:sp>
      <p:pic>
        <p:nvPicPr>
          <p:cNvPr id="4" name="Picture 2">
            <a:extLst>
              <a:ext uri="{FF2B5EF4-FFF2-40B4-BE49-F238E27FC236}">
                <a16:creationId xmlns:a16="http://schemas.microsoft.com/office/drawing/2014/main" id="{B08C64C1-9D7F-1B27-9FAC-12CB4C857F08}"/>
              </a:ext>
            </a:extLst>
          </p:cNvPr>
          <p:cNvPicPr>
            <a:picLocks noChangeAspect="1" noChangeArrowheads="1"/>
          </p:cNvPicPr>
          <p:nvPr/>
        </p:nvPicPr>
        <p:blipFill>
          <a:blip r:embed="rId3"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871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latin typeface="Aharoni" panose="02010803020104030203" pitchFamily="2" charset="-79"/>
                <a:cs typeface="Aharoni" panose="02010803020104030203" pitchFamily="2" charset="-79"/>
              </a:rPr>
              <a:t>Suchtdreieck</a:t>
            </a:r>
          </a:p>
        </p:txBody>
      </p:sp>
      <p:pic>
        <p:nvPicPr>
          <p:cNvPr id="4" name="Picture 2">
            <a:extLst>
              <a:ext uri="{FF2B5EF4-FFF2-40B4-BE49-F238E27FC236}">
                <a16:creationId xmlns:a16="http://schemas.microsoft.com/office/drawing/2014/main" id="{B08C64C1-9D7F-1B27-9FAC-12CB4C857F08}"/>
              </a:ext>
            </a:extLst>
          </p:cNvPr>
          <p:cNvPicPr>
            <a:picLocks noChangeAspect="1" noChangeArrowheads="1"/>
          </p:cNvPicPr>
          <p:nvPr/>
        </p:nvPicPr>
        <p:blipFill>
          <a:blip r:embed="rId3" cstate="print"/>
          <a:srcRect/>
          <a:stretch>
            <a:fillRect/>
          </a:stretch>
        </p:blipFill>
        <p:spPr bwMode="auto">
          <a:xfrm>
            <a:off x="10312900" y="6313735"/>
            <a:ext cx="1657895" cy="412341"/>
          </a:xfrm>
          <a:prstGeom prst="rect">
            <a:avLst/>
          </a:prstGeom>
          <a:noFill/>
          <a:ln w="9525">
            <a:noFill/>
            <a:miter lim="800000"/>
            <a:headEnd/>
            <a:tailEnd/>
          </a:ln>
          <a:effectLst/>
        </p:spPr>
      </p:pic>
      <p:sp>
        <p:nvSpPr>
          <p:cNvPr id="8" name="Gleichschenkliges Dreieck 7">
            <a:extLst>
              <a:ext uri="{FF2B5EF4-FFF2-40B4-BE49-F238E27FC236}">
                <a16:creationId xmlns:a16="http://schemas.microsoft.com/office/drawing/2014/main" id="{B6AF91B3-4F01-D739-3BDF-83295EE96A3D}"/>
              </a:ext>
            </a:extLst>
          </p:cNvPr>
          <p:cNvSpPr/>
          <p:nvPr/>
        </p:nvSpPr>
        <p:spPr>
          <a:xfrm>
            <a:off x="2111727" y="365125"/>
            <a:ext cx="7968545" cy="5732822"/>
          </a:xfrm>
          <a:prstGeom prst="triangle">
            <a:avLst/>
          </a:prstGeom>
          <a:solidFill>
            <a:srgbClr val="304D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a:extLst>
              <a:ext uri="{FF2B5EF4-FFF2-40B4-BE49-F238E27FC236}">
                <a16:creationId xmlns:a16="http://schemas.microsoft.com/office/drawing/2014/main" id="{13BA4BB7-27CE-0170-FB79-AAD4AE04C10F}"/>
              </a:ext>
            </a:extLst>
          </p:cNvPr>
          <p:cNvSpPr txBox="1"/>
          <p:nvPr/>
        </p:nvSpPr>
        <p:spPr>
          <a:xfrm>
            <a:off x="4482352" y="1474900"/>
            <a:ext cx="3227294" cy="738664"/>
          </a:xfrm>
          <a:prstGeom prst="rect">
            <a:avLst/>
          </a:prstGeom>
          <a:noFill/>
        </p:spPr>
        <p:txBody>
          <a:bodyPr wrap="square" rtlCol="0">
            <a:spAutoFit/>
          </a:bodyPr>
          <a:lstStyle/>
          <a:p>
            <a:pPr algn="ctr"/>
            <a:r>
              <a:rPr lang="de-DE" sz="1400" dirty="0">
                <a:solidFill>
                  <a:schemeClr val="bg1"/>
                </a:solidFill>
                <a:latin typeface="Aharoni" panose="02010803020104030203" pitchFamily="2" charset="-79"/>
                <a:cs typeface="Aharoni" panose="02010803020104030203" pitchFamily="2" charset="-79"/>
              </a:rPr>
              <a:t>Mensch</a:t>
            </a:r>
          </a:p>
          <a:p>
            <a:pPr algn="ctr"/>
            <a:endParaRPr lang="de-DE" sz="1400" dirty="0">
              <a:solidFill>
                <a:schemeClr val="bg1"/>
              </a:solidFill>
              <a:latin typeface="Aharoni" panose="02010803020104030203" pitchFamily="2" charset="-79"/>
              <a:cs typeface="Aharoni" panose="02010803020104030203" pitchFamily="2" charset="-79"/>
            </a:endParaRPr>
          </a:p>
          <a:p>
            <a:pPr algn="ctr"/>
            <a:r>
              <a:rPr lang="de-DE" sz="1400" dirty="0">
                <a:solidFill>
                  <a:schemeClr val="bg1"/>
                </a:solidFill>
                <a:latin typeface="Aharoni" panose="02010803020104030203" pitchFamily="2" charset="-79"/>
                <a:cs typeface="Aharoni" panose="02010803020104030203" pitchFamily="2" charset="-79"/>
              </a:rPr>
              <a:t>Individuelle Vulnerabilität</a:t>
            </a:r>
          </a:p>
        </p:txBody>
      </p:sp>
      <p:sp>
        <p:nvSpPr>
          <p:cNvPr id="10" name="Textfeld 9">
            <a:extLst>
              <a:ext uri="{FF2B5EF4-FFF2-40B4-BE49-F238E27FC236}">
                <a16:creationId xmlns:a16="http://schemas.microsoft.com/office/drawing/2014/main" id="{88BB25DD-DC9C-29CC-291D-5EA3168D805D}"/>
              </a:ext>
            </a:extLst>
          </p:cNvPr>
          <p:cNvSpPr txBox="1"/>
          <p:nvPr/>
        </p:nvSpPr>
        <p:spPr>
          <a:xfrm>
            <a:off x="6488787" y="4928396"/>
            <a:ext cx="3227294" cy="1169551"/>
          </a:xfrm>
          <a:prstGeom prst="rect">
            <a:avLst/>
          </a:prstGeom>
          <a:noFill/>
        </p:spPr>
        <p:txBody>
          <a:bodyPr wrap="square" rtlCol="0">
            <a:spAutoFit/>
          </a:bodyPr>
          <a:lstStyle/>
          <a:p>
            <a:pPr algn="ctr"/>
            <a:r>
              <a:rPr lang="de-DE" sz="1400" dirty="0">
                <a:solidFill>
                  <a:schemeClr val="bg1"/>
                </a:solidFill>
                <a:latin typeface="Aharoni" panose="02010803020104030203" pitchFamily="2" charset="-79"/>
                <a:cs typeface="Aharoni" panose="02010803020104030203" pitchFamily="2" charset="-79"/>
              </a:rPr>
              <a:t>Mittel</a:t>
            </a:r>
          </a:p>
          <a:p>
            <a:pPr algn="ctr"/>
            <a:endParaRPr lang="de-DE" sz="1400" dirty="0">
              <a:solidFill>
                <a:schemeClr val="bg1"/>
              </a:solidFill>
              <a:latin typeface="Aharoni" panose="02010803020104030203" pitchFamily="2" charset="-79"/>
              <a:cs typeface="Aharoni" panose="02010803020104030203" pitchFamily="2" charset="-79"/>
            </a:endParaRPr>
          </a:p>
          <a:p>
            <a:pPr algn="ctr"/>
            <a:r>
              <a:rPr lang="de-DE" sz="1400" dirty="0">
                <a:solidFill>
                  <a:schemeClr val="bg1"/>
                </a:solidFill>
                <a:latin typeface="Aharoni" panose="02010803020104030203" pitchFamily="2" charset="-79"/>
                <a:cs typeface="Aharoni" panose="02010803020104030203" pitchFamily="2" charset="-79"/>
              </a:rPr>
              <a:t>Eigenschaften des Suchtmittels bzw. des spezifischen Verhaltensangebots</a:t>
            </a:r>
          </a:p>
        </p:txBody>
      </p:sp>
      <p:sp>
        <p:nvSpPr>
          <p:cNvPr id="11" name="Textfeld 10">
            <a:extLst>
              <a:ext uri="{FF2B5EF4-FFF2-40B4-BE49-F238E27FC236}">
                <a16:creationId xmlns:a16="http://schemas.microsoft.com/office/drawing/2014/main" id="{FA6C6925-5DA3-2535-8C89-D2E7133C4EDE}"/>
              </a:ext>
            </a:extLst>
          </p:cNvPr>
          <p:cNvSpPr txBox="1"/>
          <p:nvPr/>
        </p:nvSpPr>
        <p:spPr>
          <a:xfrm>
            <a:off x="2213274" y="5143840"/>
            <a:ext cx="3227294" cy="954107"/>
          </a:xfrm>
          <a:prstGeom prst="rect">
            <a:avLst/>
          </a:prstGeom>
          <a:noFill/>
        </p:spPr>
        <p:txBody>
          <a:bodyPr wrap="square" rtlCol="0">
            <a:spAutoFit/>
          </a:bodyPr>
          <a:lstStyle/>
          <a:p>
            <a:pPr algn="ctr"/>
            <a:r>
              <a:rPr lang="de-DE" sz="1400" dirty="0">
                <a:solidFill>
                  <a:schemeClr val="bg1"/>
                </a:solidFill>
                <a:latin typeface="Aharoni" panose="02010803020104030203" pitchFamily="2" charset="-79"/>
                <a:cs typeface="Aharoni" panose="02010803020104030203" pitchFamily="2" charset="-79"/>
              </a:rPr>
              <a:t>Milieu / Umfeld</a:t>
            </a:r>
          </a:p>
          <a:p>
            <a:pPr algn="ctr"/>
            <a:endParaRPr lang="de-DE" sz="1400" dirty="0">
              <a:solidFill>
                <a:schemeClr val="bg1"/>
              </a:solidFill>
              <a:latin typeface="Aharoni" panose="02010803020104030203" pitchFamily="2" charset="-79"/>
              <a:cs typeface="Aharoni" panose="02010803020104030203" pitchFamily="2" charset="-79"/>
            </a:endParaRPr>
          </a:p>
          <a:p>
            <a:pPr algn="ctr"/>
            <a:r>
              <a:rPr lang="de-DE" sz="1400" dirty="0">
                <a:solidFill>
                  <a:schemeClr val="bg1"/>
                </a:solidFill>
                <a:latin typeface="Aharoni" panose="02010803020104030203" pitchFamily="2" charset="-79"/>
                <a:cs typeface="Aharoni" panose="02010803020104030203" pitchFamily="2" charset="-79"/>
              </a:rPr>
              <a:t>Gesellschaftliche Trends / Akzeptanz / Verfügbarkeit / Markt</a:t>
            </a:r>
          </a:p>
        </p:txBody>
      </p:sp>
    </p:spTree>
    <p:extLst>
      <p:ext uri="{BB962C8B-B14F-4D97-AF65-F5344CB8AC3E}">
        <p14:creationId xmlns:p14="http://schemas.microsoft.com/office/powerpoint/2010/main" val="1908663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57880-A320-B702-BA54-69E4CB0ADB0F}"/>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Definition Kaufsucht</a:t>
            </a:r>
            <a:endParaRPr lang="de-CH" dirty="0">
              <a:latin typeface="Aharoni" panose="02010803020104030203" pitchFamily="2" charset="-79"/>
              <a:cs typeface="Aharoni" panose="02010803020104030203" pitchFamily="2" charset="-79"/>
            </a:endParaRPr>
          </a:p>
        </p:txBody>
      </p:sp>
      <p:sp>
        <p:nvSpPr>
          <p:cNvPr id="3" name="Inhaltsplatzhalter 2">
            <a:extLst>
              <a:ext uri="{FF2B5EF4-FFF2-40B4-BE49-F238E27FC236}">
                <a16:creationId xmlns:a16="http://schemas.microsoft.com/office/drawing/2014/main" id="{8863A687-0200-66EF-8E36-4706310CBF62}"/>
              </a:ext>
            </a:extLst>
          </p:cNvPr>
          <p:cNvSpPr>
            <a:spLocks noGrp="1"/>
          </p:cNvSpPr>
          <p:nvPr>
            <p:ph idx="1"/>
          </p:nvPr>
        </p:nvSpPr>
        <p:spPr/>
        <p:txBody>
          <a:bodyPr>
            <a:normAutofit/>
          </a:bodyPr>
          <a:lstStyle/>
          <a:p>
            <a:r>
              <a:rPr lang="de-DE" sz="2400" dirty="0">
                <a:latin typeface="Aharoni" panose="02010803020104030203" pitchFamily="2" charset="-79"/>
                <a:cs typeface="Aharoni" panose="02010803020104030203" pitchFamily="2" charset="-79"/>
              </a:rPr>
              <a:t>Weder neu noch alt</a:t>
            </a:r>
          </a:p>
          <a:p>
            <a:r>
              <a:rPr lang="de-DE" sz="2400" dirty="0">
                <a:latin typeface="Aharoni" panose="02010803020104030203" pitchFamily="2" charset="-79"/>
                <a:cs typeface="Aharoni" panose="02010803020104030203" pitchFamily="2" charset="-79"/>
              </a:rPr>
              <a:t>„Oniomanie“ 1915 erstmals beschrieben</a:t>
            </a:r>
          </a:p>
          <a:p>
            <a:r>
              <a:rPr lang="de-DE" sz="2400" dirty="0">
                <a:latin typeface="Aharoni" panose="02010803020104030203" pitchFamily="2" charset="-79"/>
                <a:cs typeface="Aharoni" panose="02010803020104030203" pitchFamily="2" charset="-79"/>
              </a:rPr>
              <a:t>Wissenschaft befasst sich zunehmend seit den 1990ern damit</a:t>
            </a:r>
          </a:p>
          <a:p>
            <a:endParaRPr lang="de-CH" sz="1400" dirty="0">
              <a:solidFill>
                <a:srgbClr val="304D82"/>
              </a:solidFill>
              <a:latin typeface="Aharoni" panose="02010803020104030203" pitchFamily="2" charset="-79"/>
              <a:cs typeface="Aharoni" panose="02010803020104030203" pitchFamily="2" charset="-79"/>
            </a:endParaRPr>
          </a:p>
        </p:txBody>
      </p:sp>
      <p:pic>
        <p:nvPicPr>
          <p:cNvPr id="4" name="Picture 2">
            <a:extLst>
              <a:ext uri="{FF2B5EF4-FFF2-40B4-BE49-F238E27FC236}">
                <a16:creationId xmlns:a16="http://schemas.microsoft.com/office/drawing/2014/main" id="{3CCAE2C9-D3ED-BF83-66F5-8519BF9030A4}"/>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100975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57880-A320-B702-BA54-69E4CB0ADB0F}"/>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Definition Kaufsucht</a:t>
            </a:r>
            <a:endParaRPr lang="de-CH" dirty="0">
              <a:latin typeface="Aharoni" panose="02010803020104030203" pitchFamily="2" charset="-79"/>
              <a:cs typeface="Aharoni" panose="02010803020104030203" pitchFamily="2" charset="-79"/>
            </a:endParaRPr>
          </a:p>
        </p:txBody>
      </p:sp>
      <p:pic>
        <p:nvPicPr>
          <p:cNvPr id="4" name="Picture 2">
            <a:extLst>
              <a:ext uri="{FF2B5EF4-FFF2-40B4-BE49-F238E27FC236}">
                <a16:creationId xmlns:a16="http://schemas.microsoft.com/office/drawing/2014/main" id="{3CCAE2C9-D3ED-BF83-66F5-8519BF9030A4}"/>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
        <p:nvSpPr>
          <p:cNvPr id="9" name="Inhaltsplatzhalter 8">
            <a:extLst>
              <a:ext uri="{FF2B5EF4-FFF2-40B4-BE49-F238E27FC236}">
                <a16:creationId xmlns:a16="http://schemas.microsoft.com/office/drawing/2014/main" id="{49FD72F6-DBD4-D448-D91E-0B2070CCDAA9}"/>
              </a:ext>
            </a:extLst>
          </p:cNvPr>
          <p:cNvSpPr>
            <a:spLocks noGrp="1"/>
          </p:cNvSpPr>
          <p:nvPr>
            <p:ph idx="1"/>
          </p:nvPr>
        </p:nvSpPr>
        <p:spPr/>
        <p:txBody>
          <a:bodyPr/>
          <a:lstStyle/>
          <a:p>
            <a:pPr marL="0" indent="0">
              <a:buNone/>
            </a:pPr>
            <a:r>
              <a:rPr lang="de-DE" dirty="0">
                <a:solidFill>
                  <a:srgbClr val="304D82"/>
                </a:solidFill>
                <a:latin typeface="Aharoni" panose="02010803020104030203" pitchFamily="2" charset="-79"/>
                <a:cs typeface="Aharoni" panose="02010803020104030203" pitchFamily="2" charset="-79"/>
              </a:rPr>
              <a:t>Von Kaufsucht spricht man: Wenn man häufig und unkontrolliert einkauft – online oder in Läden. Meist entstehen dabei Schulden.</a:t>
            </a:r>
          </a:p>
          <a:p>
            <a:pPr marL="0" indent="0">
              <a:buNone/>
            </a:pPr>
            <a:r>
              <a:rPr lang="de-DE" dirty="0">
                <a:solidFill>
                  <a:srgbClr val="304D82"/>
                </a:solidFill>
                <a:latin typeface="Aharoni" panose="02010803020104030203" pitchFamily="2" charset="-79"/>
                <a:cs typeface="Aharoni" panose="02010803020104030203" pitchFamily="2" charset="-79"/>
              </a:rPr>
              <a:t>Der Versuch, weniger zu kaufen führt zu Nervosität, es können Entzugserscheinungen wie Bauch- oder Kopfschmerzen auftreten, Unruhe, Ärger, Angst etc.</a:t>
            </a:r>
          </a:p>
          <a:p>
            <a:pPr marL="457200" lvl="1" indent="0">
              <a:buNone/>
            </a:pPr>
            <a:r>
              <a:rPr lang="de-DE" dirty="0">
                <a:solidFill>
                  <a:srgbClr val="304D82"/>
                </a:solidFill>
                <a:latin typeface="Aharoni" panose="02010803020104030203" pitchFamily="2" charset="-79"/>
                <a:cs typeface="Aharoni" panose="02010803020104030203" pitchFamily="2" charset="-79"/>
              </a:rPr>
              <a:t>				</a:t>
            </a:r>
          </a:p>
          <a:p>
            <a:pPr marL="457200" lvl="1" indent="0">
              <a:buNone/>
            </a:pPr>
            <a:r>
              <a:rPr lang="de-DE" dirty="0">
                <a:solidFill>
                  <a:srgbClr val="304D82"/>
                </a:solidFill>
                <a:latin typeface="Aharoni" panose="02010803020104030203" pitchFamily="2" charset="-79"/>
                <a:cs typeface="Aharoni" panose="02010803020104030203" pitchFamily="2" charset="-79"/>
              </a:rPr>
              <a:t>					</a:t>
            </a:r>
          </a:p>
          <a:p>
            <a:pPr marL="457200" lvl="1" indent="0">
              <a:buNone/>
            </a:pPr>
            <a:r>
              <a:rPr lang="de-DE" dirty="0">
                <a:solidFill>
                  <a:srgbClr val="304D82"/>
                </a:solidFill>
                <a:latin typeface="Aharoni" panose="02010803020104030203" pitchFamily="2" charset="-79"/>
                <a:cs typeface="Aharoni" panose="02010803020104030203" pitchFamily="2" charset="-79"/>
              </a:rPr>
              <a:t>						[Suchtprävention Kanton Zürich]</a:t>
            </a:r>
          </a:p>
        </p:txBody>
      </p:sp>
    </p:spTree>
    <p:extLst>
      <p:ext uri="{BB962C8B-B14F-4D97-AF65-F5344CB8AC3E}">
        <p14:creationId xmlns:p14="http://schemas.microsoft.com/office/powerpoint/2010/main" val="53704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57880-A320-B702-BA54-69E4CB0ADB0F}"/>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Diagnostische Kriterien</a:t>
            </a:r>
            <a:endParaRPr lang="de-CH" dirty="0">
              <a:latin typeface="Aharoni" panose="02010803020104030203" pitchFamily="2" charset="-79"/>
              <a:cs typeface="Aharoni" panose="02010803020104030203" pitchFamily="2" charset="-79"/>
            </a:endParaRPr>
          </a:p>
        </p:txBody>
      </p:sp>
      <p:pic>
        <p:nvPicPr>
          <p:cNvPr id="4" name="Picture 2">
            <a:extLst>
              <a:ext uri="{FF2B5EF4-FFF2-40B4-BE49-F238E27FC236}">
                <a16:creationId xmlns:a16="http://schemas.microsoft.com/office/drawing/2014/main" id="{3CCAE2C9-D3ED-BF83-66F5-8519BF9030A4}"/>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
        <p:nvSpPr>
          <p:cNvPr id="9" name="Inhaltsplatzhalter 8">
            <a:extLst>
              <a:ext uri="{FF2B5EF4-FFF2-40B4-BE49-F238E27FC236}">
                <a16:creationId xmlns:a16="http://schemas.microsoft.com/office/drawing/2014/main" id="{49FD72F6-DBD4-D448-D91E-0B2070CCDAA9}"/>
              </a:ext>
            </a:extLst>
          </p:cNvPr>
          <p:cNvSpPr>
            <a:spLocks noGrp="1"/>
          </p:cNvSpPr>
          <p:nvPr>
            <p:ph idx="1"/>
          </p:nvPr>
        </p:nvSpPr>
        <p:spPr/>
        <p:txBody>
          <a:bodyPr/>
          <a:lstStyle/>
          <a:p>
            <a:pPr marL="514350" indent="-514350">
              <a:buFont typeface="+mj-lt"/>
              <a:buAutoNum type="arabicPeriod"/>
            </a:pPr>
            <a:r>
              <a:rPr lang="de-DE" dirty="0">
                <a:solidFill>
                  <a:srgbClr val="304D82"/>
                </a:solidFill>
                <a:latin typeface="Aharoni" panose="02010803020104030203" pitchFamily="2" charset="-79"/>
                <a:cs typeface="Aharoni" panose="02010803020104030203" pitchFamily="2" charset="-79"/>
              </a:rPr>
              <a:t>Häufige Beschäftigung mit Kaufen oder Kaufimpulsen</a:t>
            </a:r>
          </a:p>
          <a:p>
            <a:pPr marL="514350" indent="-514350">
              <a:buFont typeface="+mj-lt"/>
              <a:buAutoNum type="arabicPeriod"/>
            </a:pPr>
            <a:r>
              <a:rPr lang="de-DE" dirty="0">
                <a:solidFill>
                  <a:srgbClr val="304D82"/>
                </a:solidFill>
                <a:latin typeface="Aharoni" panose="02010803020104030203" pitchFamily="2" charset="-79"/>
                <a:cs typeface="Aharoni" panose="02010803020104030203" pitchFamily="2" charset="-79"/>
              </a:rPr>
              <a:t>Kauf von Waren, die zu teuer sind für das eigene Budget oder nicht benötigt werden, oder das Kaufen erfolgt über einen längeren Zeitraum als beabsichtigt.</a:t>
            </a:r>
          </a:p>
          <a:p>
            <a:pPr marL="514350" indent="-514350">
              <a:buFont typeface="+mj-lt"/>
              <a:buAutoNum type="arabicPeriod"/>
            </a:pPr>
            <a:r>
              <a:rPr lang="de-DE" dirty="0">
                <a:solidFill>
                  <a:srgbClr val="304D82"/>
                </a:solidFill>
                <a:latin typeface="Aharoni" panose="02010803020104030203" pitchFamily="2" charset="-79"/>
                <a:cs typeface="Aharoni" panose="02010803020104030203" pitchFamily="2" charset="-79"/>
              </a:rPr>
              <a:t>Das Kaufen erzeugt Leidensdruck und gerät in Konflikt mit sozialen oder beruflichen Verpflichtungen und führt zu finanziellen Problemen.</a:t>
            </a:r>
          </a:p>
        </p:txBody>
      </p:sp>
    </p:spTree>
    <p:extLst>
      <p:ext uri="{BB962C8B-B14F-4D97-AF65-F5344CB8AC3E}">
        <p14:creationId xmlns:p14="http://schemas.microsoft.com/office/powerpoint/2010/main" val="125701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57880-A320-B702-BA54-69E4CB0ADB0F}"/>
              </a:ext>
            </a:extLst>
          </p:cNvPr>
          <p:cNvSpPr>
            <a:spLocks noGrp="1"/>
          </p:cNvSpPr>
          <p:nvPr>
            <p:ph type="title"/>
          </p:nvPr>
        </p:nvSpPr>
        <p:spPr/>
        <p:txBody>
          <a:bodyPr/>
          <a:lstStyle/>
          <a:p>
            <a:r>
              <a:rPr lang="de-DE" dirty="0">
                <a:latin typeface="Aharoni" panose="02010803020104030203" pitchFamily="2" charset="-79"/>
                <a:cs typeface="Aharoni" panose="02010803020104030203" pitchFamily="2" charset="-79"/>
              </a:rPr>
              <a:t>Häufigkeit Kaufsucht (Prävalenz)</a:t>
            </a:r>
            <a:endParaRPr lang="de-CH" dirty="0">
              <a:latin typeface="Aharoni" panose="02010803020104030203" pitchFamily="2" charset="-79"/>
              <a:cs typeface="Aharoni" panose="02010803020104030203" pitchFamily="2" charset="-79"/>
            </a:endParaRPr>
          </a:p>
        </p:txBody>
      </p:sp>
      <p:sp>
        <p:nvSpPr>
          <p:cNvPr id="3" name="Inhaltsplatzhalter 2">
            <a:extLst>
              <a:ext uri="{FF2B5EF4-FFF2-40B4-BE49-F238E27FC236}">
                <a16:creationId xmlns:a16="http://schemas.microsoft.com/office/drawing/2014/main" id="{8863A687-0200-66EF-8E36-4706310CBF62}"/>
              </a:ext>
            </a:extLst>
          </p:cNvPr>
          <p:cNvSpPr>
            <a:spLocks noGrp="1"/>
          </p:cNvSpPr>
          <p:nvPr>
            <p:ph idx="1"/>
          </p:nvPr>
        </p:nvSpPr>
        <p:spPr/>
        <p:txBody>
          <a:bodyPr>
            <a:normAutofit/>
          </a:bodyPr>
          <a:lstStyle/>
          <a:p>
            <a:pPr marL="0" indent="0">
              <a:buNone/>
            </a:pPr>
            <a:r>
              <a:rPr lang="de-CH" sz="2000" dirty="0">
                <a:solidFill>
                  <a:schemeClr val="bg2">
                    <a:lumMod val="75000"/>
                  </a:schemeClr>
                </a:solidFill>
                <a:latin typeface="Aharoni" panose="02010803020104030203" pitchFamily="2" charset="-79"/>
                <a:cs typeface="Aharoni" panose="02010803020104030203" pitchFamily="2" charset="-79"/>
              </a:rPr>
              <a:t>Studie Maag (2003)</a:t>
            </a:r>
          </a:p>
          <a:p>
            <a:r>
              <a:rPr lang="de-CH" sz="2000" dirty="0">
                <a:solidFill>
                  <a:schemeClr val="bg2">
                    <a:lumMod val="75000"/>
                  </a:schemeClr>
                </a:solidFill>
                <a:latin typeface="Aharoni" panose="02010803020104030203" pitchFamily="2" charset="-79"/>
                <a:cs typeface="Aharoni" panose="02010803020104030203" pitchFamily="2" charset="-79"/>
              </a:rPr>
              <a:t>18% aller jungen Frauen (Selbstdeklaration)</a:t>
            </a:r>
          </a:p>
          <a:p>
            <a:r>
              <a:rPr lang="de-CH" sz="2000" dirty="0">
                <a:solidFill>
                  <a:schemeClr val="bg2">
                    <a:lumMod val="75000"/>
                  </a:schemeClr>
                </a:solidFill>
                <a:latin typeface="Aharoni" panose="02010803020104030203" pitchFamily="2" charset="-79"/>
                <a:cs typeface="Aharoni" panose="02010803020104030203" pitchFamily="2" charset="-79"/>
              </a:rPr>
              <a:t>Bei 12 bis 35-Jährigen sind ca. 11% kaufsuchtgefährdet</a:t>
            </a:r>
          </a:p>
          <a:p>
            <a:endParaRPr lang="de-CH" sz="2000" dirty="0">
              <a:latin typeface="Aharoni" panose="02010803020104030203" pitchFamily="2" charset="-79"/>
              <a:cs typeface="Aharoni" panose="02010803020104030203" pitchFamily="2" charset="-79"/>
            </a:endParaRPr>
          </a:p>
          <a:p>
            <a:pPr marL="0" indent="0">
              <a:buNone/>
            </a:pPr>
            <a:r>
              <a:rPr lang="de-CH" sz="2000" dirty="0">
                <a:latin typeface="Aharoni" panose="02010803020104030203" pitchFamily="2" charset="-79"/>
                <a:cs typeface="Aharoni" panose="02010803020104030203" pitchFamily="2" charset="-79"/>
              </a:rPr>
              <a:t>Schweizer Institut für Sucht- und Gesundheitsforschung (ISGF) (2020)</a:t>
            </a:r>
          </a:p>
          <a:p>
            <a:r>
              <a:rPr lang="de-CH" sz="2000" dirty="0">
                <a:latin typeface="Aharoni" panose="02010803020104030203" pitchFamily="2" charset="-79"/>
                <a:cs typeface="Aharoni" panose="02010803020104030203" pitchFamily="2" charset="-79"/>
              </a:rPr>
              <a:t>3.5% der Befragten leiden an einer pathologischen Kaufsucht (reales Shopping)</a:t>
            </a:r>
          </a:p>
          <a:p>
            <a:r>
              <a:rPr lang="de-CH" sz="2000" dirty="0">
                <a:latin typeface="Aharoni" panose="02010803020104030203" pitchFamily="2" charset="-79"/>
                <a:cs typeface="Aharoni" panose="02010803020104030203" pitchFamily="2" charset="-79"/>
              </a:rPr>
              <a:t>2.9% der Befragten leiden an einer pathologischen Kaufsucht (Online-Shopping)</a:t>
            </a:r>
          </a:p>
          <a:p>
            <a:r>
              <a:rPr lang="de-CH" sz="2000" dirty="0">
                <a:solidFill>
                  <a:srgbClr val="304D82"/>
                </a:solidFill>
                <a:latin typeface="Aharoni" panose="02010803020104030203" pitchFamily="2" charset="-79"/>
                <a:cs typeface="Aharoni" panose="02010803020104030203" pitchFamily="2" charset="-79"/>
              </a:rPr>
              <a:t>4.8% Betroffen in Bezug auf Vereinigungsmenge von real und online</a:t>
            </a:r>
          </a:p>
        </p:txBody>
      </p:sp>
      <p:pic>
        <p:nvPicPr>
          <p:cNvPr id="4" name="Picture 2">
            <a:extLst>
              <a:ext uri="{FF2B5EF4-FFF2-40B4-BE49-F238E27FC236}">
                <a16:creationId xmlns:a16="http://schemas.microsoft.com/office/drawing/2014/main" id="{3CCAE2C9-D3ED-BF83-66F5-8519BF9030A4}"/>
              </a:ext>
            </a:extLst>
          </p:cNvPr>
          <p:cNvPicPr>
            <a:picLocks noChangeAspect="1" noChangeArrowheads="1"/>
          </p:cNvPicPr>
          <p:nvPr/>
        </p:nvPicPr>
        <p:blipFill>
          <a:blip r:embed="rId2" cstate="print"/>
          <a:srcRect/>
          <a:stretch>
            <a:fillRect/>
          </a:stretch>
        </p:blipFill>
        <p:spPr bwMode="auto">
          <a:xfrm>
            <a:off x="10312900" y="6313735"/>
            <a:ext cx="1657895" cy="412341"/>
          </a:xfrm>
          <a:prstGeom prst="rect">
            <a:avLst/>
          </a:prstGeom>
          <a:noFill/>
          <a:ln w="9525">
            <a:noFill/>
            <a:miter lim="800000"/>
            <a:headEnd/>
            <a:tailEnd/>
          </a:ln>
          <a:effectLst/>
        </p:spPr>
      </p:pic>
    </p:spTree>
    <p:extLst>
      <p:ext uri="{BB962C8B-B14F-4D97-AF65-F5344CB8AC3E}">
        <p14:creationId xmlns:p14="http://schemas.microsoft.com/office/powerpoint/2010/main" val="151940245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97969B9303514992BB3E3466C53455" ma:contentTypeVersion="17" ma:contentTypeDescription="Ein neues Dokument erstellen." ma:contentTypeScope="" ma:versionID="7476f1e83a3c66326174e63fa14c6c8d">
  <xsd:schema xmlns:xsd="http://www.w3.org/2001/XMLSchema" xmlns:xs="http://www.w3.org/2001/XMLSchema" xmlns:p="http://schemas.microsoft.com/office/2006/metadata/properties" xmlns:ns2="32202cee-892b-42ce-8ff1-89f4bbf48175" xmlns:ns3="f012355e-0fd3-4869-9977-cf96edb32cc4" targetNamespace="http://schemas.microsoft.com/office/2006/metadata/properties" ma:root="true" ma:fieldsID="b375cc05472f4f5a45576935e158afc4" ns2:_="" ns3:_="">
    <xsd:import namespace="32202cee-892b-42ce-8ff1-89f4bbf48175"/>
    <xsd:import namespace="f012355e-0fd3-4869-9977-cf96edb32cc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02cee-892b-42ce-8ff1-89f4bbf48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b392b9a5-e739-47a2-b414-e882086029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2355e-0fd3-4869-9977-cf96edb32cc4" elementFormDefault="qualified">
    <xsd:import namespace="http://schemas.microsoft.com/office/2006/documentManagement/types"/>
    <xsd:import namespace="http://schemas.microsoft.com/office/infopath/2007/PartnerControls"/>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0bdb7527-b285-40de-a724-84c37aa823ed}" ma:internalName="TaxCatchAll" ma:showField="CatchAllData" ma:web="f012355e-0fd3-4869-9977-cf96edb32c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3D9D0B-013E-427B-8AA8-30EAA4290781}"/>
</file>

<file path=customXml/itemProps2.xml><?xml version="1.0" encoding="utf-8"?>
<ds:datastoreItem xmlns:ds="http://schemas.openxmlformats.org/officeDocument/2006/customXml" ds:itemID="{3DDDA717-E176-4BAB-B21D-60E5D0B10BDE}"/>
</file>

<file path=docProps/app.xml><?xml version="1.0" encoding="utf-8"?>
<Properties xmlns="http://schemas.openxmlformats.org/officeDocument/2006/extended-properties" xmlns:vt="http://schemas.openxmlformats.org/officeDocument/2006/docPropsVTypes">
  <TotalTime>0</TotalTime>
  <Words>1169</Words>
  <Application>Microsoft Office PowerPoint</Application>
  <PresentationFormat>Breitbild</PresentationFormat>
  <Paragraphs>135</Paragraphs>
  <Slides>18</Slides>
  <Notes>4</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Aharoni</vt:lpstr>
      <vt:lpstr>Arial</vt:lpstr>
      <vt:lpstr>Calibri</vt:lpstr>
      <vt:lpstr>Calibri Light</vt:lpstr>
      <vt:lpstr>Tw Cen MT</vt:lpstr>
      <vt:lpstr>Office</vt:lpstr>
      <vt:lpstr>PowerPoint-Präsentation</vt:lpstr>
      <vt:lpstr>Einordnung</vt:lpstr>
      <vt:lpstr>Parallelen</vt:lpstr>
      <vt:lpstr>Unterschiede</vt:lpstr>
      <vt:lpstr>Suchtdreieck</vt:lpstr>
      <vt:lpstr>Definition Kaufsucht</vt:lpstr>
      <vt:lpstr>Definition Kaufsucht</vt:lpstr>
      <vt:lpstr>Diagnostische Kriterien</vt:lpstr>
      <vt:lpstr>Häufigkeit Kaufsucht (Prävalenz)</vt:lpstr>
      <vt:lpstr>Betroffen</vt:lpstr>
      <vt:lpstr>Betroffen</vt:lpstr>
      <vt:lpstr>Grafik MonAM / OBSAN (BAG)</vt:lpstr>
      <vt:lpstr>Wer kauft was?</vt:lpstr>
      <vt:lpstr>Warum eigentlich?</vt:lpstr>
      <vt:lpstr>Gesellschaftliche Einflüsse</vt:lpstr>
      <vt:lpstr>Was macht die Prävention?</vt:lpstr>
      <vt:lpstr>Was macht die Behandlung?</vt:lpstr>
      <vt:lpstr>Fragen? Anregungen?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Jan-Michael Gerber</dc:creator>
  <cp:lastModifiedBy>Nicola Gross</cp:lastModifiedBy>
  <cp:revision>8</cp:revision>
  <dcterms:created xsi:type="dcterms:W3CDTF">2023-12-04T13:57:47Z</dcterms:created>
  <dcterms:modified xsi:type="dcterms:W3CDTF">2023-12-14T10:30:11Z</dcterms:modified>
</cp:coreProperties>
</file>